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4"/>
  </p:notesMasterIdLst>
  <p:sldIdLst>
    <p:sldId id="256" r:id="rId2"/>
    <p:sldId id="262" r:id="rId3"/>
    <p:sldId id="263" r:id="rId4"/>
    <p:sldId id="257" r:id="rId5"/>
    <p:sldId id="270" r:id="rId6"/>
    <p:sldId id="301" r:id="rId7"/>
    <p:sldId id="267" r:id="rId8"/>
    <p:sldId id="302" r:id="rId9"/>
    <p:sldId id="303" r:id="rId10"/>
    <p:sldId id="304" r:id="rId11"/>
    <p:sldId id="305" r:id="rId12"/>
    <p:sldId id="306" r:id="rId13"/>
    <p:sldId id="307" r:id="rId14"/>
    <p:sldId id="268" r:id="rId15"/>
    <p:sldId id="271" r:id="rId16"/>
    <p:sldId id="308" r:id="rId17"/>
    <p:sldId id="310" r:id="rId18"/>
    <p:sldId id="309" r:id="rId19"/>
    <p:sldId id="311" r:id="rId20"/>
    <p:sldId id="312" r:id="rId21"/>
    <p:sldId id="269" r:id="rId22"/>
    <p:sldId id="272" r:id="rId23"/>
    <p:sldId id="317" r:id="rId24"/>
    <p:sldId id="299" r:id="rId25"/>
    <p:sldId id="294" r:id="rId26"/>
    <p:sldId id="316" r:id="rId27"/>
    <p:sldId id="300" r:id="rId28"/>
    <p:sldId id="314" r:id="rId29"/>
    <p:sldId id="313" r:id="rId30"/>
    <p:sldId id="315" r:id="rId31"/>
    <p:sldId id="295" r:id="rId32"/>
    <p:sldId id="260" r:id="rId33"/>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F3B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726" autoAdjust="0"/>
    <p:restoredTop sz="87191" autoAdjust="0"/>
  </p:normalViewPr>
  <p:slideViewPr>
    <p:cSldViewPr snapToGrid="0">
      <p:cViewPr varScale="1">
        <p:scale>
          <a:sx n="63" d="100"/>
          <a:sy n="63" d="100"/>
        </p:scale>
        <p:origin x="990" y="72"/>
      </p:cViewPr>
      <p:guideLst/>
    </p:cSldViewPr>
  </p:slideViewPr>
  <p:outlineViewPr>
    <p:cViewPr>
      <p:scale>
        <a:sx n="33" d="100"/>
        <a:sy n="33" d="100"/>
      </p:scale>
      <p:origin x="0" y="-1536"/>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PE"/>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CBB3638-5DA2-41E1-A32B-6A772F8F21E8}" type="datetimeFigureOut">
              <a:rPr lang="es-PE" smtClean="0"/>
              <a:t>20/11/2023</a:t>
            </a:fld>
            <a:endParaRPr lang="es-PE"/>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PE"/>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PE"/>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E54AF42-F54D-45D3-8F72-36401ED196A3}" type="slidenum">
              <a:rPr lang="es-PE" smtClean="0"/>
              <a:t>‹Nº›</a:t>
            </a:fld>
            <a:endParaRPr lang="es-PE"/>
          </a:p>
        </p:txBody>
      </p:sp>
    </p:spTree>
    <p:extLst>
      <p:ext uri="{BB962C8B-B14F-4D97-AF65-F5344CB8AC3E}">
        <p14:creationId xmlns:p14="http://schemas.microsoft.com/office/powerpoint/2010/main" val="22699549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MX" b="0" i="0" dirty="0">
                <a:effectLst/>
                <a:latin typeface="-apple-system"/>
              </a:rPr>
              <a:t>Nunca es recomendable iniciar una actividad, sin importar cuál sea, a ciegas. Es importante saber en qué nos estamos metiendo, cuáles son las condiciones actuales, quiénes están involucrados, etc. para poder determinar si es conveniente incursionar en dicha actividad. Trasladando esto al mundo inmobiliario, es fundamental tener un buen estudio de mercado para poder tener éxito en cualquier proyecto que se quiera emprender.</a:t>
            </a:r>
            <a:endParaRPr lang="es-PE" dirty="0"/>
          </a:p>
          <a:p>
            <a:endParaRPr lang="es-PE" dirty="0"/>
          </a:p>
        </p:txBody>
      </p:sp>
      <p:sp>
        <p:nvSpPr>
          <p:cNvPr id="4" name="Marcador de número de diapositiva 3"/>
          <p:cNvSpPr>
            <a:spLocks noGrp="1"/>
          </p:cNvSpPr>
          <p:nvPr>
            <p:ph type="sldNum" sz="quarter" idx="5"/>
          </p:nvPr>
        </p:nvSpPr>
        <p:spPr/>
        <p:txBody>
          <a:bodyPr/>
          <a:lstStyle/>
          <a:p>
            <a:fld id="{3E54AF42-F54D-45D3-8F72-36401ED196A3}" type="slidenum">
              <a:rPr lang="es-PE" smtClean="0"/>
              <a:t>6</a:t>
            </a:fld>
            <a:endParaRPr lang="es-PE"/>
          </a:p>
        </p:txBody>
      </p:sp>
    </p:spTree>
    <p:extLst>
      <p:ext uri="{BB962C8B-B14F-4D97-AF65-F5344CB8AC3E}">
        <p14:creationId xmlns:p14="http://schemas.microsoft.com/office/powerpoint/2010/main" val="9205148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5"/>
          </p:nvPr>
        </p:nvSpPr>
        <p:spPr/>
        <p:txBody>
          <a:bodyPr/>
          <a:lstStyle/>
          <a:p>
            <a:fld id="{3E54AF42-F54D-45D3-8F72-36401ED196A3}" type="slidenum">
              <a:rPr lang="es-PE" smtClean="0"/>
              <a:t>19</a:t>
            </a:fld>
            <a:endParaRPr lang="es-PE"/>
          </a:p>
        </p:txBody>
      </p:sp>
    </p:spTree>
    <p:extLst>
      <p:ext uri="{BB962C8B-B14F-4D97-AF65-F5344CB8AC3E}">
        <p14:creationId xmlns:p14="http://schemas.microsoft.com/office/powerpoint/2010/main" val="36061777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5"/>
          </p:nvPr>
        </p:nvSpPr>
        <p:spPr/>
        <p:txBody>
          <a:bodyPr/>
          <a:lstStyle/>
          <a:p>
            <a:fld id="{3E54AF42-F54D-45D3-8F72-36401ED196A3}" type="slidenum">
              <a:rPr lang="es-PE" smtClean="0"/>
              <a:t>20</a:t>
            </a:fld>
            <a:endParaRPr lang="es-PE"/>
          </a:p>
        </p:txBody>
      </p:sp>
    </p:spTree>
    <p:extLst>
      <p:ext uri="{BB962C8B-B14F-4D97-AF65-F5344CB8AC3E}">
        <p14:creationId xmlns:p14="http://schemas.microsoft.com/office/powerpoint/2010/main" val="22552126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5"/>
          </p:nvPr>
        </p:nvSpPr>
        <p:spPr/>
        <p:txBody>
          <a:bodyPr/>
          <a:lstStyle/>
          <a:p>
            <a:fld id="{3E54AF42-F54D-45D3-8F72-36401ED196A3}" type="slidenum">
              <a:rPr lang="es-PE" smtClean="0"/>
              <a:t>22</a:t>
            </a:fld>
            <a:endParaRPr lang="es-PE"/>
          </a:p>
        </p:txBody>
      </p:sp>
    </p:spTree>
    <p:extLst>
      <p:ext uri="{BB962C8B-B14F-4D97-AF65-F5344CB8AC3E}">
        <p14:creationId xmlns:p14="http://schemas.microsoft.com/office/powerpoint/2010/main" val="18916771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5"/>
          </p:nvPr>
        </p:nvSpPr>
        <p:spPr/>
        <p:txBody>
          <a:bodyPr/>
          <a:lstStyle/>
          <a:p>
            <a:fld id="{3E54AF42-F54D-45D3-8F72-36401ED196A3}" type="slidenum">
              <a:rPr lang="es-PE" smtClean="0"/>
              <a:t>23</a:t>
            </a:fld>
            <a:endParaRPr lang="es-PE"/>
          </a:p>
        </p:txBody>
      </p:sp>
    </p:spTree>
    <p:extLst>
      <p:ext uri="{BB962C8B-B14F-4D97-AF65-F5344CB8AC3E}">
        <p14:creationId xmlns:p14="http://schemas.microsoft.com/office/powerpoint/2010/main" val="33822535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b="0" i="0" dirty="0">
                <a:solidFill>
                  <a:srgbClr val="213343"/>
                </a:solidFill>
                <a:effectLst/>
                <a:latin typeface="Lexend Deca"/>
              </a:rPr>
              <a:t>El mapa de posicionamiento de productos es la forma ideal de </a:t>
            </a:r>
            <a:r>
              <a:rPr lang="es-MX" b="0" i="0" dirty="0" err="1">
                <a:solidFill>
                  <a:srgbClr val="213343"/>
                </a:solidFill>
                <a:effectLst/>
                <a:latin typeface="Lexend Deca"/>
              </a:rPr>
              <a:t>comprend</a:t>
            </a:r>
            <a:r>
              <a:rPr lang="es-MX" b="0" i="0" dirty="0">
                <a:solidFill>
                  <a:srgbClr val="213343"/>
                </a:solidFill>
                <a:effectLst/>
                <a:latin typeface="Lexend Deca"/>
              </a:rPr>
              <a:t> </a:t>
            </a:r>
            <a:r>
              <a:rPr lang="es-MX" b="0" i="0" dirty="0" err="1">
                <a:solidFill>
                  <a:srgbClr val="213343"/>
                </a:solidFill>
                <a:effectLst/>
                <a:latin typeface="Lexend Deca"/>
              </a:rPr>
              <a:t>er</a:t>
            </a:r>
            <a:r>
              <a:rPr lang="es-MX" b="0" i="0" dirty="0">
                <a:solidFill>
                  <a:srgbClr val="213343"/>
                </a:solidFill>
                <a:effectLst/>
                <a:latin typeface="Lexend Deca"/>
              </a:rPr>
              <a:t> el lugar de tu marca o producto. También te lleva a considerar los atributos que son importantes para los clientes e identificar las áreas abiertas en los mercados. El mapa de posicionamiento es un gráfico utilizado por los investigadores de mercado y las empresas para describir y comprender el panorama de una marca o producto con respecto de la competencia desde el punto de vista del cliente.</a:t>
            </a:r>
          </a:p>
          <a:p>
            <a:pPr algn="l" fontAlgn="base"/>
            <a:r>
              <a:rPr lang="es-MX" b="0" i="0" dirty="0">
                <a:solidFill>
                  <a:srgbClr val="213343"/>
                </a:solidFill>
                <a:effectLst/>
                <a:latin typeface="Lexend Deca"/>
              </a:rPr>
              <a:t>En otras palabras, el mapa de posicionamiento ayuda a visualizar cuáles son las alternativas que los clientes tienen respecto a un producto o marca específica. En dicho gráfico se exponen los ejes X y </a:t>
            </a:r>
            <a:r>
              <a:rPr lang="es-MX" b="0" i="0" dirty="0" err="1">
                <a:solidFill>
                  <a:srgbClr val="213343"/>
                </a:solidFill>
                <a:effectLst/>
                <a:latin typeface="Lexend Deca"/>
              </a:rPr>
              <a:t>Y</a:t>
            </a:r>
            <a:r>
              <a:rPr lang="es-MX" b="0" i="0" dirty="0">
                <a:solidFill>
                  <a:srgbClr val="213343"/>
                </a:solidFill>
                <a:effectLst/>
                <a:latin typeface="Lexend Deca"/>
              </a:rPr>
              <a:t> para hablar de las cualidades a comparar entre una compañía y sus respectivos competidores. </a:t>
            </a:r>
          </a:p>
          <a:p>
            <a:pPr algn="l" fontAlgn="base"/>
            <a:r>
              <a:rPr lang="es-MX" b="0" i="0" dirty="0">
                <a:solidFill>
                  <a:srgbClr val="213343"/>
                </a:solidFill>
                <a:effectLst/>
                <a:latin typeface="Lexend Deca"/>
              </a:rPr>
              <a:t>Este mapa representa un gran apoyo para determinar fácilmente las mejores características de un producto o una marca, así como también sus áreas de oportunidad. Su mayor atributo es que se realiza desde la perspectiva del cliente, lo que asegura más objetividad sobre la visión de la empresa. </a:t>
            </a:r>
          </a:p>
          <a:p>
            <a:pPr algn="l" fontAlgn="base"/>
            <a:r>
              <a:rPr lang="es-MX" b="0" i="0" dirty="0">
                <a:solidFill>
                  <a:srgbClr val="213343"/>
                </a:solidFill>
                <a:effectLst/>
                <a:latin typeface="Lexend Deca"/>
              </a:rPr>
              <a:t>Como lo hemos mencionado, un mapa de posicionamiento puede ser específicamente para un producto o marca. Si bien la creación, los conceptos y la función son similares, ambos cuentan con características diferentes que te mencionamos a continuación. </a:t>
            </a:r>
          </a:p>
          <a:p>
            <a:endParaRPr lang="es-PE" dirty="0"/>
          </a:p>
        </p:txBody>
      </p:sp>
      <p:sp>
        <p:nvSpPr>
          <p:cNvPr id="4" name="Marcador de número de diapositiva 3"/>
          <p:cNvSpPr>
            <a:spLocks noGrp="1"/>
          </p:cNvSpPr>
          <p:nvPr>
            <p:ph type="sldNum" sz="quarter" idx="5"/>
          </p:nvPr>
        </p:nvSpPr>
        <p:spPr/>
        <p:txBody>
          <a:bodyPr/>
          <a:lstStyle/>
          <a:p>
            <a:fld id="{3E54AF42-F54D-45D3-8F72-36401ED196A3}" type="slidenum">
              <a:rPr lang="es-PE" smtClean="0"/>
              <a:t>29</a:t>
            </a:fld>
            <a:endParaRPr lang="es-PE"/>
          </a:p>
        </p:txBody>
      </p:sp>
    </p:spTree>
    <p:extLst>
      <p:ext uri="{BB962C8B-B14F-4D97-AF65-F5344CB8AC3E}">
        <p14:creationId xmlns:p14="http://schemas.microsoft.com/office/powerpoint/2010/main" val="19217065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b="0" i="0" dirty="0">
                <a:solidFill>
                  <a:srgbClr val="0F0F0F"/>
                </a:solidFill>
                <a:effectLst/>
                <a:latin typeface="Söhne"/>
              </a:rPr>
              <a:t>En resumen, el éxito en el mercado inmobiliario no solo depende de la ubicación física, sino también de la capacidad para comunicar de manera efectiva las cualidades únicas de una propiedad y satisfacer las expectativas del público objetivo. Con un enfoque estratégico en el posicionamiento, los agentes inmobiliarios y desarrolladores pueden destacar en un mercado competitivo y captar la atención de aquellos que buscan una vivienda o inversión inmobiliaria.</a:t>
            </a:r>
            <a:endParaRPr lang="es-PE" dirty="0"/>
          </a:p>
        </p:txBody>
      </p:sp>
      <p:sp>
        <p:nvSpPr>
          <p:cNvPr id="4" name="Marcador de número de diapositiva 3"/>
          <p:cNvSpPr>
            <a:spLocks noGrp="1"/>
          </p:cNvSpPr>
          <p:nvPr>
            <p:ph type="sldNum" sz="quarter" idx="5"/>
          </p:nvPr>
        </p:nvSpPr>
        <p:spPr/>
        <p:txBody>
          <a:bodyPr/>
          <a:lstStyle/>
          <a:p>
            <a:fld id="{3E54AF42-F54D-45D3-8F72-36401ED196A3}" type="slidenum">
              <a:rPr lang="es-PE" smtClean="0"/>
              <a:t>30</a:t>
            </a:fld>
            <a:endParaRPr lang="es-PE"/>
          </a:p>
        </p:txBody>
      </p:sp>
    </p:spTree>
    <p:extLst>
      <p:ext uri="{BB962C8B-B14F-4D97-AF65-F5344CB8AC3E}">
        <p14:creationId xmlns:p14="http://schemas.microsoft.com/office/powerpoint/2010/main" val="2256132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5"/>
          </p:nvPr>
        </p:nvSpPr>
        <p:spPr/>
        <p:txBody>
          <a:bodyPr/>
          <a:lstStyle/>
          <a:p>
            <a:fld id="{3E54AF42-F54D-45D3-8F72-36401ED196A3}" type="slidenum">
              <a:rPr lang="es-PE" smtClean="0"/>
              <a:t>7</a:t>
            </a:fld>
            <a:endParaRPr lang="es-PE"/>
          </a:p>
        </p:txBody>
      </p:sp>
    </p:spTree>
    <p:extLst>
      <p:ext uri="{BB962C8B-B14F-4D97-AF65-F5344CB8AC3E}">
        <p14:creationId xmlns:p14="http://schemas.microsoft.com/office/powerpoint/2010/main" val="21411110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b="0" i="0" dirty="0">
                <a:effectLst/>
                <a:latin typeface="-apple-system"/>
              </a:rPr>
              <a:t>Es importante diferenciar entre los distintos tipos de estudios de mercado. Existen los estudios de mercado cualitativos y los cuantitativos. Los estudios de mercado cualitativos se basan en encuestas sobre diferentes temas relacionados al proyecto, por ejemplo, ubicación, precio de venta, factores diferenciadores que prefieren, etc. Este tipo de estudio se basa en la percepción de la persona a la que se le hace la encuesta, y muchas veces puede verse influenciada por el entorno.  Los estudios de mercado cuantitativos, por otro lado, se basan en data y estadísticas existentes del mercado. Dicha data debe ser bien interpretada y tabulada y con eso podemos determinar comportamientos reales del mercado en cuanto a la oferta existente, y saber exactamente qué es lo que valora el mercado en cuanto a la oferta inmobiliaria existente. El estudio de mercado cuantitativo nos muestra realidades del pasado inmediato y nos permite tener una perspectiva muy cercana a la realidad de la demanda y lo que el mercado realmente compra.</a:t>
            </a:r>
            <a:endParaRPr lang="es-PE" dirty="0"/>
          </a:p>
        </p:txBody>
      </p:sp>
      <p:sp>
        <p:nvSpPr>
          <p:cNvPr id="4" name="Marcador de número de diapositiva 3"/>
          <p:cNvSpPr>
            <a:spLocks noGrp="1"/>
          </p:cNvSpPr>
          <p:nvPr>
            <p:ph type="sldNum" sz="quarter" idx="5"/>
          </p:nvPr>
        </p:nvSpPr>
        <p:spPr/>
        <p:txBody>
          <a:bodyPr/>
          <a:lstStyle/>
          <a:p>
            <a:fld id="{3E54AF42-F54D-45D3-8F72-36401ED196A3}" type="slidenum">
              <a:rPr lang="es-PE" smtClean="0"/>
              <a:t>8</a:t>
            </a:fld>
            <a:endParaRPr lang="es-PE"/>
          </a:p>
        </p:txBody>
      </p:sp>
    </p:spTree>
    <p:extLst>
      <p:ext uri="{BB962C8B-B14F-4D97-AF65-F5344CB8AC3E}">
        <p14:creationId xmlns:p14="http://schemas.microsoft.com/office/powerpoint/2010/main" val="36727106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b="0" i="0" dirty="0">
                <a:effectLst/>
                <a:latin typeface="-apple-system"/>
              </a:rPr>
              <a:t>un buen estudio de mercado nos permite identificar las oportunidades (o amenazas) del mercado donde se quiere desarrollar el proyecto. Es importante conocer qué están comprando, cuántas unidades al mes (absorción) se venden de la tipología de vivienda que queremos hacer, cuál es el entorno primario y secundario del sector donde queremos desarrollar el proyecto, cuál es la oferta existente en la zona y sus precios de venta, entre otros factores. Conociendo todo esto, podremos determinar cuál es la rotación de la oferta existente, es decir, dada la demanda real, en cuánto tiempo se termina de absorber la oferta existente. Esto nos permitirá evaluar si el proyecto es viable o no.</a:t>
            </a:r>
            <a:endParaRPr lang="es-PE" dirty="0"/>
          </a:p>
        </p:txBody>
      </p:sp>
      <p:sp>
        <p:nvSpPr>
          <p:cNvPr id="4" name="Marcador de número de diapositiva 3"/>
          <p:cNvSpPr>
            <a:spLocks noGrp="1"/>
          </p:cNvSpPr>
          <p:nvPr>
            <p:ph type="sldNum" sz="quarter" idx="5"/>
          </p:nvPr>
        </p:nvSpPr>
        <p:spPr/>
        <p:txBody>
          <a:bodyPr/>
          <a:lstStyle/>
          <a:p>
            <a:fld id="{3E54AF42-F54D-45D3-8F72-36401ED196A3}" type="slidenum">
              <a:rPr lang="es-PE" smtClean="0"/>
              <a:t>9</a:t>
            </a:fld>
            <a:endParaRPr lang="es-PE"/>
          </a:p>
        </p:txBody>
      </p:sp>
    </p:spTree>
    <p:extLst>
      <p:ext uri="{BB962C8B-B14F-4D97-AF65-F5344CB8AC3E}">
        <p14:creationId xmlns:p14="http://schemas.microsoft.com/office/powerpoint/2010/main" val="15673691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b="0" i="0" dirty="0">
                <a:effectLst/>
                <a:latin typeface="-apple-system"/>
              </a:rPr>
              <a:t>el estudio de mercado nos permitirá conocer el perfil del comprador para el proyecto, en otras palabras, podremos determinar el “</a:t>
            </a:r>
            <a:r>
              <a:rPr lang="es-MX" b="0" i="0" dirty="0" err="1">
                <a:effectLst/>
                <a:latin typeface="-apple-system"/>
              </a:rPr>
              <a:t>Buyer</a:t>
            </a:r>
            <a:r>
              <a:rPr lang="es-MX" b="0" i="0" dirty="0">
                <a:effectLst/>
                <a:latin typeface="-apple-system"/>
              </a:rPr>
              <a:t> Persona”. Conociendo a nuestro </a:t>
            </a:r>
            <a:r>
              <a:rPr lang="es-MX" b="0" i="0" dirty="0" err="1">
                <a:effectLst/>
                <a:latin typeface="-apple-system"/>
              </a:rPr>
              <a:t>Buyer</a:t>
            </a:r>
            <a:r>
              <a:rPr lang="es-MX" b="0" i="0" dirty="0">
                <a:effectLst/>
                <a:latin typeface="-apple-system"/>
              </a:rPr>
              <a:t> Persona, podremos identificar sus necesidades y expectativas, lo cual nos ayudará a definir, entre otras cosas, cuáles son los atributos, tanto en las unidades de vivienda como en los </a:t>
            </a:r>
            <a:r>
              <a:rPr lang="es-MX" b="0" i="0" dirty="0" err="1">
                <a:effectLst/>
                <a:latin typeface="-apple-system"/>
              </a:rPr>
              <a:t>amenities</a:t>
            </a:r>
            <a:r>
              <a:rPr lang="es-MX" b="0" i="0" dirty="0">
                <a:effectLst/>
                <a:latin typeface="-apple-system"/>
              </a:rPr>
              <a:t> y calidad de urbanismo, que debemos incluir en nuestro proyecto para que sea atractivo a nuestro mercado objetivo.  </a:t>
            </a:r>
            <a:endParaRPr lang="es-PE" dirty="0"/>
          </a:p>
        </p:txBody>
      </p:sp>
      <p:sp>
        <p:nvSpPr>
          <p:cNvPr id="4" name="Marcador de número de diapositiva 3"/>
          <p:cNvSpPr>
            <a:spLocks noGrp="1"/>
          </p:cNvSpPr>
          <p:nvPr>
            <p:ph type="sldNum" sz="quarter" idx="5"/>
          </p:nvPr>
        </p:nvSpPr>
        <p:spPr/>
        <p:txBody>
          <a:bodyPr/>
          <a:lstStyle/>
          <a:p>
            <a:fld id="{3E54AF42-F54D-45D3-8F72-36401ED196A3}" type="slidenum">
              <a:rPr lang="es-PE" smtClean="0"/>
              <a:t>10</a:t>
            </a:fld>
            <a:endParaRPr lang="es-PE"/>
          </a:p>
        </p:txBody>
      </p:sp>
    </p:spTree>
    <p:extLst>
      <p:ext uri="{BB962C8B-B14F-4D97-AF65-F5344CB8AC3E}">
        <p14:creationId xmlns:p14="http://schemas.microsoft.com/office/powerpoint/2010/main" val="18734609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b="0" i="0" dirty="0">
                <a:effectLst/>
                <a:latin typeface="-apple-system"/>
              </a:rPr>
              <a:t>Finalmente, el estudio de mercado nos ayudará a diseñar un plan de marketing integral que “ataque” directamente a nuestro mercado objetivo, identificando cuál es el mejor medio para llegar con el mensaje correcto a nuestro </a:t>
            </a:r>
            <a:r>
              <a:rPr lang="es-MX" b="0" i="0" dirty="0" err="1">
                <a:effectLst/>
                <a:latin typeface="-apple-system"/>
              </a:rPr>
              <a:t>Buyer</a:t>
            </a:r>
            <a:r>
              <a:rPr lang="es-MX" b="0" i="0" dirty="0">
                <a:effectLst/>
                <a:latin typeface="-apple-system"/>
              </a:rPr>
              <a:t> Persona para de esta manera lograr causar un impacto favorable y atraerlos hacia nuestra sala de ventas y en especial al lugar donde se va a desarrollar el proyecto.</a:t>
            </a:r>
            <a:endParaRPr lang="es-PE" dirty="0"/>
          </a:p>
        </p:txBody>
      </p:sp>
      <p:sp>
        <p:nvSpPr>
          <p:cNvPr id="4" name="Marcador de número de diapositiva 3"/>
          <p:cNvSpPr>
            <a:spLocks noGrp="1"/>
          </p:cNvSpPr>
          <p:nvPr>
            <p:ph type="sldNum" sz="quarter" idx="5"/>
          </p:nvPr>
        </p:nvSpPr>
        <p:spPr/>
        <p:txBody>
          <a:bodyPr/>
          <a:lstStyle/>
          <a:p>
            <a:fld id="{3E54AF42-F54D-45D3-8F72-36401ED196A3}" type="slidenum">
              <a:rPr lang="es-PE" smtClean="0"/>
              <a:t>11</a:t>
            </a:fld>
            <a:endParaRPr lang="es-PE"/>
          </a:p>
        </p:txBody>
      </p:sp>
    </p:spTree>
    <p:extLst>
      <p:ext uri="{BB962C8B-B14F-4D97-AF65-F5344CB8AC3E}">
        <p14:creationId xmlns:p14="http://schemas.microsoft.com/office/powerpoint/2010/main" val="17897665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5"/>
          </p:nvPr>
        </p:nvSpPr>
        <p:spPr/>
        <p:txBody>
          <a:bodyPr/>
          <a:lstStyle/>
          <a:p>
            <a:fld id="{3E54AF42-F54D-45D3-8F72-36401ED196A3}" type="slidenum">
              <a:rPr lang="es-PE" smtClean="0"/>
              <a:t>12</a:t>
            </a:fld>
            <a:endParaRPr lang="es-PE"/>
          </a:p>
        </p:txBody>
      </p:sp>
    </p:spTree>
    <p:extLst>
      <p:ext uri="{BB962C8B-B14F-4D97-AF65-F5344CB8AC3E}">
        <p14:creationId xmlns:p14="http://schemas.microsoft.com/office/powerpoint/2010/main" val="3621856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5"/>
          </p:nvPr>
        </p:nvSpPr>
        <p:spPr/>
        <p:txBody>
          <a:bodyPr/>
          <a:lstStyle/>
          <a:p>
            <a:fld id="{3E54AF42-F54D-45D3-8F72-36401ED196A3}" type="slidenum">
              <a:rPr lang="es-PE" smtClean="0"/>
              <a:t>13</a:t>
            </a:fld>
            <a:endParaRPr lang="es-PE"/>
          </a:p>
        </p:txBody>
      </p:sp>
    </p:spTree>
    <p:extLst>
      <p:ext uri="{BB962C8B-B14F-4D97-AF65-F5344CB8AC3E}">
        <p14:creationId xmlns:p14="http://schemas.microsoft.com/office/powerpoint/2010/main" val="17647637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b="0" i="0" dirty="0">
                <a:solidFill>
                  <a:srgbClr val="0F0F0F"/>
                </a:solidFill>
                <a:effectLst/>
                <a:latin typeface="Söhne"/>
              </a:rPr>
              <a:t>En resumen, la dinámica entre la oferta y la demanda inmobiliaria es esencial para comprender cómo se desarrolla un mercado y cómo los precios de las propiedades pueden cambiar con el tiempo. Los agentes del mercado, como compradores, vendedores e inversores, deben estar atentos a estos factores para tomar decisiones informadas en el sector inmobiliario.</a:t>
            </a:r>
            <a:endParaRPr lang="es-PE" dirty="0"/>
          </a:p>
        </p:txBody>
      </p:sp>
      <p:sp>
        <p:nvSpPr>
          <p:cNvPr id="4" name="Marcador de número de diapositiva 3"/>
          <p:cNvSpPr>
            <a:spLocks noGrp="1"/>
          </p:cNvSpPr>
          <p:nvPr>
            <p:ph type="sldNum" sz="quarter" idx="5"/>
          </p:nvPr>
        </p:nvSpPr>
        <p:spPr/>
        <p:txBody>
          <a:bodyPr/>
          <a:lstStyle/>
          <a:p>
            <a:fld id="{3E54AF42-F54D-45D3-8F72-36401ED196A3}" type="slidenum">
              <a:rPr lang="es-PE" smtClean="0"/>
              <a:t>18</a:t>
            </a:fld>
            <a:endParaRPr lang="es-PE"/>
          </a:p>
        </p:txBody>
      </p:sp>
    </p:spTree>
    <p:extLst>
      <p:ext uri="{BB962C8B-B14F-4D97-AF65-F5344CB8AC3E}">
        <p14:creationId xmlns:p14="http://schemas.microsoft.com/office/powerpoint/2010/main" val="25814073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p>
        </p:txBody>
      </p:sp>
      <p:sp>
        <p:nvSpPr>
          <p:cNvPr id="3" name="Subtítu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editar el estilo de subtítulo del patrón</a:t>
            </a:r>
          </a:p>
        </p:txBody>
      </p:sp>
      <p:sp>
        <p:nvSpPr>
          <p:cNvPr id="4" name="Marcador de fecha 3"/>
          <p:cNvSpPr>
            <a:spLocks noGrp="1"/>
          </p:cNvSpPr>
          <p:nvPr>
            <p:ph type="dt" sz="half" idx="10"/>
          </p:nvPr>
        </p:nvSpPr>
        <p:spPr/>
        <p:txBody>
          <a:bodyPr/>
          <a:lstStyle/>
          <a:p>
            <a:fld id="{CC231CB2-8F63-4ACB-AA28-38CB9C3B0788}" type="datetimeFigureOut">
              <a:rPr lang="es-ES" smtClean="0"/>
              <a:t>20/11/2023</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24A79FA8-4D08-4E50-BBA2-D88CCB263461}" type="slidenum">
              <a:rPr lang="es-ES" smtClean="0"/>
              <a:t>‹Nº›</a:t>
            </a:fld>
            <a:endParaRPr lang="es-ES"/>
          </a:p>
        </p:txBody>
      </p:sp>
    </p:spTree>
    <p:extLst>
      <p:ext uri="{BB962C8B-B14F-4D97-AF65-F5344CB8AC3E}">
        <p14:creationId xmlns:p14="http://schemas.microsoft.com/office/powerpoint/2010/main" val="918155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p>
        </p:txBody>
      </p:sp>
      <p:sp>
        <p:nvSpPr>
          <p:cNvPr id="3" name="Marcador de texto vertical 2"/>
          <p:cNvSpPr>
            <a:spLocks noGrp="1"/>
          </p:cNvSpPr>
          <p:nvPr>
            <p:ph type="body" orient="vert" idx="1"/>
          </p:nvPr>
        </p:nvSpPr>
        <p:spPr/>
        <p:txBody>
          <a:bodyPr vert="eaVe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p:cNvSpPr>
            <a:spLocks noGrp="1"/>
          </p:cNvSpPr>
          <p:nvPr>
            <p:ph type="dt" sz="half" idx="10"/>
          </p:nvPr>
        </p:nvSpPr>
        <p:spPr/>
        <p:txBody>
          <a:bodyPr/>
          <a:lstStyle/>
          <a:p>
            <a:fld id="{CC231CB2-8F63-4ACB-AA28-38CB9C3B0788}" type="datetimeFigureOut">
              <a:rPr lang="es-ES" smtClean="0"/>
              <a:t>20/11/2023</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24A79FA8-4D08-4E50-BBA2-D88CCB263461}" type="slidenum">
              <a:rPr lang="es-ES" smtClean="0"/>
              <a:t>‹Nº›</a:t>
            </a:fld>
            <a:endParaRPr lang="es-ES"/>
          </a:p>
        </p:txBody>
      </p:sp>
    </p:spTree>
    <p:extLst>
      <p:ext uri="{BB962C8B-B14F-4D97-AF65-F5344CB8AC3E}">
        <p14:creationId xmlns:p14="http://schemas.microsoft.com/office/powerpoint/2010/main" val="27292735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es-ES"/>
              <a:t>Haga clic para modificar el estilo de título del patrón</a:t>
            </a:r>
          </a:p>
        </p:txBody>
      </p:sp>
      <p:sp>
        <p:nvSpPr>
          <p:cNvPr id="3" name="Marcador de texto vertical 2"/>
          <p:cNvSpPr>
            <a:spLocks noGrp="1"/>
          </p:cNvSpPr>
          <p:nvPr>
            <p:ph type="body" orient="vert" idx="1"/>
          </p:nvPr>
        </p:nvSpPr>
        <p:spPr>
          <a:xfrm>
            <a:off x="838200" y="365125"/>
            <a:ext cx="7734300" cy="5811838"/>
          </a:xfrm>
        </p:spPr>
        <p:txBody>
          <a:bodyPr vert="eaVe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p:cNvSpPr>
            <a:spLocks noGrp="1"/>
          </p:cNvSpPr>
          <p:nvPr>
            <p:ph type="dt" sz="half" idx="10"/>
          </p:nvPr>
        </p:nvSpPr>
        <p:spPr/>
        <p:txBody>
          <a:bodyPr/>
          <a:lstStyle/>
          <a:p>
            <a:fld id="{CC231CB2-8F63-4ACB-AA28-38CB9C3B0788}" type="datetimeFigureOut">
              <a:rPr lang="es-ES" smtClean="0"/>
              <a:t>20/11/2023</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24A79FA8-4D08-4E50-BBA2-D88CCB263461}" type="slidenum">
              <a:rPr lang="es-ES" smtClean="0"/>
              <a:t>‹Nº›</a:t>
            </a:fld>
            <a:endParaRPr lang="es-ES"/>
          </a:p>
        </p:txBody>
      </p:sp>
    </p:spTree>
    <p:extLst>
      <p:ext uri="{BB962C8B-B14F-4D97-AF65-F5344CB8AC3E}">
        <p14:creationId xmlns:p14="http://schemas.microsoft.com/office/powerpoint/2010/main" val="20731078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p>
        </p:txBody>
      </p:sp>
      <p:sp>
        <p:nvSpPr>
          <p:cNvPr id="3" name="Marcador de contenido 2"/>
          <p:cNvSpPr>
            <a:spLocks noGrp="1"/>
          </p:cNvSpPr>
          <p:nvPr>
            <p:ph idx="1"/>
          </p:nvPr>
        </p:nvSpPr>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p:cNvSpPr>
            <a:spLocks noGrp="1"/>
          </p:cNvSpPr>
          <p:nvPr>
            <p:ph type="dt" sz="half" idx="10"/>
          </p:nvPr>
        </p:nvSpPr>
        <p:spPr/>
        <p:txBody>
          <a:bodyPr/>
          <a:lstStyle/>
          <a:p>
            <a:fld id="{CC231CB2-8F63-4ACB-AA28-38CB9C3B0788}" type="datetimeFigureOut">
              <a:rPr lang="es-ES" smtClean="0"/>
              <a:t>20/11/2023</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24A79FA8-4D08-4E50-BBA2-D88CCB263461}" type="slidenum">
              <a:rPr lang="es-ES" smtClean="0"/>
              <a:t>‹Nº›</a:t>
            </a:fld>
            <a:endParaRPr lang="es-ES"/>
          </a:p>
        </p:txBody>
      </p:sp>
    </p:spTree>
    <p:extLst>
      <p:ext uri="{BB962C8B-B14F-4D97-AF65-F5344CB8AC3E}">
        <p14:creationId xmlns:p14="http://schemas.microsoft.com/office/powerpoint/2010/main" val="8945228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p>
        </p:txBody>
      </p:sp>
      <p:sp>
        <p:nvSpPr>
          <p:cNvPr id="3" name="Marcador de tex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Editar el estilo de texto del patrón</a:t>
            </a:r>
          </a:p>
        </p:txBody>
      </p:sp>
      <p:sp>
        <p:nvSpPr>
          <p:cNvPr id="4" name="Marcador de fecha 3"/>
          <p:cNvSpPr>
            <a:spLocks noGrp="1"/>
          </p:cNvSpPr>
          <p:nvPr>
            <p:ph type="dt" sz="half" idx="10"/>
          </p:nvPr>
        </p:nvSpPr>
        <p:spPr/>
        <p:txBody>
          <a:bodyPr/>
          <a:lstStyle/>
          <a:p>
            <a:fld id="{CC231CB2-8F63-4ACB-AA28-38CB9C3B0788}" type="datetimeFigureOut">
              <a:rPr lang="es-ES" smtClean="0"/>
              <a:t>20/11/2023</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24A79FA8-4D08-4E50-BBA2-D88CCB263461}" type="slidenum">
              <a:rPr lang="es-ES" smtClean="0"/>
              <a:t>‹Nº›</a:t>
            </a:fld>
            <a:endParaRPr lang="es-ES"/>
          </a:p>
        </p:txBody>
      </p:sp>
    </p:spTree>
    <p:extLst>
      <p:ext uri="{BB962C8B-B14F-4D97-AF65-F5344CB8AC3E}">
        <p14:creationId xmlns:p14="http://schemas.microsoft.com/office/powerpoint/2010/main" val="35937309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p>
        </p:txBody>
      </p:sp>
      <p:sp>
        <p:nvSpPr>
          <p:cNvPr id="3" name="Marcador de contenido 2"/>
          <p:cNvSpPr>
            <a:spLocks noGrp="1"/>
          </p:cNvSpPr>
          <p:nvPr>
            <p:ph sz="half" idx="1"/>
          </p:nvPr>
        </p:nvSpPr>
        <p:spPr>
          <a:xfrm>
            <a:off x="838200" y="1825625"/>
            <a:ext cx="5181600" cy="435133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contenido 3"/>
          <p:cNvSpPr>
            <a:spLocks noGrp="1"/>
          </p:cNvSpPr>
          <p:nvPr>
            <p:ph sz="half" idx="2"/>
          </p:nvPr>
        </p:nvSpPr>
        <p:spPr>
          <a:xfrm>
            <a:off x="6172200" y="1825625"/>
            <a:ext cx="5181600" cy="435133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fecha 4"/>
          <p:cNvSpPr>
            <a:spLocks noGrp="1"/>
          </p:cNvSpPr>
          <p:nvPr>
            <p:ph type="dt" sz="half" idx="10"/>
          </p:nvPr>
        </p:nvSpPr>
        <p:spPr/>
        <p:txBody>
          <a:bodyPr/>
          <a:lstStyle/>
          <a:p>
            <a:fld id="{CC231CB2-8F63-4ACB-AA28-38CB9C3B0788}" type="datetimeFigureOut">
              <a:rPr lang="es-ES" smtClean="0"/>
              <a:t>20/11/2023</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24A79FA8-4D08-4E50-BBA2-D88CCB263461}" type="slidenum">
              <a:rPr lang="es-ES" smtClean="0"/>
              <a:t>‹Nº›</a:t>
            </a:fld>
            <a:endParaRPr lang="es-ES"/>
          </a:p>
        </p:txBody>
      </p:sp>
    </p:spTree>
    <p:extLst>
      <p:ext uri="{BB962C8B-B14F-4D97-AF65-F5344CB8AC3E}">
        <p14:creationId xmlns:p14="http://schemas.microsoft.com/office/powerpoint/2010/main" val="36462442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es-ES"/>
              <a:t>Haga clic para modificar el estilo de título del patrón</a:t>
            </a:r>
          </a:p>
        </p:txBody>
      </p:sp>
      <p:sp>
        <p:nvSpPr>
          <p:cNvPr id="3" name="Marcador de tex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4" name="Marcador de contenido 3"/>
          <p:cNvSpPr>
            <a:spLocks noGrp="1"/>
          </p:cNvSpPr>
          <p:nvPr>
            <p:ph sz="half" idx="2"/>
          </p:nvPr>
        </p:nvSpPr>
        <p:spPr>
          <a:xfrm>
            <a:off x="839788" y="2505075"/>
            <a:ext cx="5157787" cy="368458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tex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6" name="Marcador de contenido 5"/>
          <p:cNvSpPr>
            <a:spLocks noGrp="1"/>
          </p:cNvSpPr>
          <p:nvPr>
            <p:ph sz="quarter" idx="4"/>
          </p:nvPr>
        </p:nvSpPr>
        <p:spPr>
          <a:xfrm>
            <a:off x="6172200" y="2505075"/>
            <a:ext cx="5183188" cy="368458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Marcador de fecha 6"/>
          <p:cNvSpPr>
            <a:spLocks noGrp="1"/>
          </p:cNvSpPr>
          <p:nvPr>
            <p:ph type="dt" sz="half" idx="10"/>
          </p:nvPr>
        </p:nvSpPr>
        <p:spPr/>
        <p:txBody>
          <a:bodyPr/>
          <a:lstStyle/>
          <a:p>
            <a:fld id="{CC231CB2-8F63-4ACB-AA28-38CB9C3B0788}" type="datetimeFigureOut">
              <a:rPr lang="es-ES" smtClean="0"/>
              <a:t>20/11/2023</a:t>
            </a:fld>
            <a:endParaRPr lang="es-ES"/>
          </a:p>
        </p:txBody>
      </p:sp>
      <p:sp>
        <p:nvSpPr>
          <p:cNvPr id="8" name="Marcador de pie de página 7"/>
          <p:cNvSpPr>
            <a:spLocks noGrp="1"/>
          </p:cNvSpPr>
          <p:nvPr>
            <p:ph type="ftr" sz="quarter" idx="11"/>
          </p:nvPr>
        </p:nvSpPr>
        <p:spPr/>
        <p:txBody>
          <a:bodyPr/>
          <a:lstStyle/>
          <a:p>
            <a:endParaRPr lang="es-ES"/>
          </a:p>
        </p:txBody>
      </p:sp>
      <p:sp>
        <p:nvSpPr>
          <p:cNvPr id="9" name="Marcador de número de diapositiva 8"/>
          <p:cNvSpPr>
            <a:spLocks noGrp="1"/>
          </p:cNvSpPr>
          <p:nvPr>
            <p:ph type="sldNum" sz="quarter" idx="12"/>
          </p:nvPr>
        </p:nvSpPr>
        <p:spPr/>
        <p:txBody>
          <a:bodyPr/>
          <a:lstStyle/>
          <a:p>
            <a:fld id="{24A79FA8-4D08-4E50-BBA2-D88CCB263461}" type="slidenum">
              <a:rPr lang="es-ES" smtClean="0"/>
              <a:t>‹Nº›</a:t>
            </a:fld>
            <a:endParaRPr lang="es-ES"/>
          </a:p>
        </p:txBody>
      </p:sp>
    </p:spTree>
    <p:extLst>
      <p:ext uri="{BB962C8B-B14F-4D97-AF65-F5344CB8AC3E}">
        <p14:creationId xmlns:p14="http://schemas.microsoft.com/office/powerpoint/2010/main" val="4962326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p>
        </p:txBody>
      </p:sp>
      <p:sp>
        <p:nvSpPr>
          <p:cNvPr id="3" name="Marcador de fecha 2"/>
          <p:cNvSpPr>
            <a:spLocks noGrp="1"/>
          </p:cNvSpPr>
          <p:nvPr>
            <p:ph type="dt" sz="half" idx="10"/>
          </p:nvPr>
        </p:nvSpPr>
        <p:spPr/>
        <p:txBody>
          <a:bodyPr/>
          <a:lstStyle/>
          <a:p>
            <a:fld id="{CC231CB2-8F63-4ACB-AA28-38CB9C3B0788}" type="datetimeFigureOut">
              <a:rPr lang="es-ES" smtClean="0"/>
              <a:t>20/11/2023</a:t>
            </a:fld>
            <a:endParaRPr lang="es-ES"/>
          </a:p>
        </p:txBody>
      </p:sp>
      <p:sp>
        <p:nvSpPr>
          <p:cNvPr id="4" name="Marcador de pie de página 3"/>
          <p:cNvSpPr>
            <a:spLocks noGrp="1"/>
          </p:cNvSpPr>
          <p:nvPr>
            <p:ph type="ftr" sz="quarter" idx="11"/>
          </p:nvPr>
        </p:nvSpPr>
        <p:spPr/>
        <p:txBody>
          <a:bodyPr/>
          <a:lstStyle/>
          <a:p>
            <a:endParaRPr lang="es-ES"/>
          </a:p>
        </p:txBody>
      </p:sp>
      <p:sp>
        <p:nvSpPr>
          <p:cNvPr id="5" name="Marcador de número de diapositiva 4"/>
          <p:cNvSpPr>
            <a:spLocks noGrp="1"/>
          </p:cNvSpPr>
          <p:nvPr>
            <p:ph type="sldNum" sz="quarter" idx="12"/>
          </p:nvPr>
        </p:nvSpPr>
        <p:spPr/>
        <p:txBody>
          <a:bodyPr/>
          <a:lstStyle/>
          <a:p>
            <a:fld id="{24A79FA8-4D08-4E50-BBA2-D88CCB263461}" type="slidenum">
              <a:rPr lang="es-ES" smtClean="0"/>
              <a:t>‹Nº›</a:t>
            </a:fld>
            <a:endParaRPr lang="es-ES"/>
          </a:p>
        </p:txBody>
      </p:sp>
    </p:spTree>
    <p:extLst>
      <p:ext uri="{BB962C8B-B14F-4D97-AF65-F5344CB8AC3E}">
        <p14:creationId xmlns:p14="http://schemas.microsoft.com/office/powerpoint/2010/main" val="19899152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CC231CB2-8F63-4ACB-AA28-38CB9C3B0788}" type="datetimeFigureOut">
              <a:rPr lang="es-ES" smtClean="0"/>
              <a:t>20/11/2023</a:t>
            </a:fld>
            <a:endParaRPr lang="es-ES"/>
          </a:p>
        </p:txBody>
      </p:sp>
      <p:sp>
        <p:nvSpPr>
          <p:cNvPr id="3" name="Marcador de pie de página 2"/>
          <p:cNvSpPr>
            <a:spLocks noGrp="1"/>
          </p:cNvSpPr>
          <p:nvPr>
            <p:ph type="ftr" sz="quarter" idx="11"/>
          </p:nvPr>
        </p:nvSpPr>
        <p:spPr/>
        <p:txBody>
          <a:bodyPr/>
          <a:lstStyle/>
          <a:p>
            <a:endParaRPr lang="es-ES"/>
          </a:p>
        </p:txBody>
      </p:sp>
      <p:sp>
        <p:nvSpPr>
          <p:cNvPr id="4" name="Marcador de número de diapositiva 3"/>
          <p:cNvSpPr>
            <a:spLocks noGrp="1"/>
          </p:cNvSpPr>
          <p:nvPr>
            <p:ph type="sldNum" sz="quarter" idx="12"/>
          </p:nvPr>
        </p:nvSpPr>
        <p:spPr/>
        <p:txBody>
          <a:bodyPr/>
          <a:lstStyle/>
          <a:p>
            <a:fld id="{24A79FA8-4D08-4E50-BBA2-D88CCB263461}" type="slidenum">
              <a:rPr lang="es-ES" smtClean="0"/>
              <a:t>‹Nº›</a:t>
            </a:fld>
            <a:endParaRPr lang="es-ES"/>
          </a:p>
        </p:txBody>
      </p:sp>
    </p:spTree>
    <p:extLst>
      <p:ext uri="{BB962C8B-B14F-4D97-AF65-F5344CB8AC3E}">
        <p14:creationId xmlns:p14="http://schemas.microsoft.com/office/powerpoint/2010/main" val="11624063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conteni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el estilo de texto del patrón</a:t>
            </a:r>
          </a:p>
        </p:txBody>
      </p:sp>
      <p:sp>
        <p:nvSpPr>
          <p:cNvPr id="5" name="Marcador de fecha 4"/>
          <p:cNvSpPr>
            <a:spLocks noGrp="1"/>
          </p:cNvSpPr>
          <p:nvPr>
            <p:ph type="dt" sz="half" idx="10"/>
          </p:nvPr>
        </p:nvSpPr>
        <p:spPr/>
        <p:txBody>
          <a:bodyPr/>
          <a:lstStyle/>
          <a:p>
            <a:fld id="{CC231CB2-8F63-4ACB-AA28-38CB9C3B0788}" type="datetimeFigureOut">
              <a:rPr lang="es-ES" smtClean="0"/>
              <a:t>20/11/2023</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24A79FA8-4D08-4E50-BBA2-D88CCB263461}" type="slidenum">
              <a:rPr lang="es-ES" smtClean="0"/>
              <a:t>‹Nº›</a:t>
            </a:fld>
            <a:endParaRPr lang="es-ES"/>
          </a:p>
        </p:txBody>
      </p:sp>
    </p:spTree>
    <p:extLst>
      <p:ext uri="{BB962C8B-B14F-4D97-AF65-F5344CB8AC3E}">
        <p14:creationId xmlns:p14="http://schemas.microsoft.com/office/powerpoint/2010/main" val="19998094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posición de imagen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el estilo de texto del patrón</a:t>
            </a:r>
          </a:p>
        </p:txBody>
      </p:sp>
      <p:sp>
        <p:nvSpPr>
          <p:cNvPr id="5" name="Marcador de fecha 4"/>
          <p:cNvSpPr>
            <a:spLocks noGrp="1"/>
          </p:cNvSpPr>
          <p:nvPr>
            <p:ph type="dt" sz="half" idx="10"/>
          </p:nvPr>
        </p:nvSpPr>
        <p:spPr/>
        <p:txBody>
          <a:bodyPr/>
          <a:lstStyle/>
          <a:p>
            <a:fld id="{CC231CB2-8F63-4ACB-AA28-38CB9C3B0788}" type="datetimeFigureOut">
              <a:rPr lang="es-ES" smtClean="0"/>
              <a:t>20/11/2023</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24A79FA8-4D08-4E50-BBA2-D88CCB263461}" type="slidenum">
              <a:rPr lang="es-ES" smtClean="0"/>
              <a:t>‹Nº›</a:t>
            </a:fld>
            <a:endParaRPr lang="es-ES"/>
          </a:p>
        </p:txBody>
      </p:sp>
    </p:spTree>
    <p:extLst>
      <p:ext uri="{BB962C8B-B14F-4D97-AF65-F5344CB8AC3E}">
        <p14:creationId xmlns:p14="http://schemas.microsoft.com/office/powerpoint/2010/main" val="2196911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C231CB2-8F63-4ACB-AA28-38CB9C3B0788}" type="datetimeFigureOut">
              <a:rPr lang="es-ES" smtClean="0"/>
              <a:t>20/11/2023</a:t>
            </a:fld>
            <a:endParaRPr lang="es-ES"/>
          </a:p>
        </p:txBody>
      </p:sp>
      <p:sp>
        <p:nvSpPr>
          <p:cNvPr id="5" name="Marcador de pie de pá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Marcador de número de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4A79FA8-4D08-4E50-BBA2-D88CCB263461}" type="slidenum">
              <a:rPr lang="es-ES" smtClean="0"/>
              <a:t>‹Nº›</a:t>
            </a:fld>
            <a:endParaRPr lang="es-ES"/>
          </a:p>
        </p:txBody>
      </p:sp>
    </p:spTree>
    <p:extLst>
      <p:ext uri="{BB962C8B-B14F-4D97-AF65-F5344CB8AC3E}">
        <p14:creationId xmlns:p14="http://schemas.microsoft.com/office/powerpoint/2010/main" val="29808196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5.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5.xml"/><Relationship Id="rId4" Type="http://schemas.openxmlformats.org/officeDocument/2006/relationships/image" Target="../media/image26.png"/></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9"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058027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CAF3272-4A46-1452-21BB-A74402C84541}"/>
              </a:ext>
            </a:extLst>
          </p:cNvPr>
          <p:cNvSpPr>
            <a:spLocks noGrp="1"/>
          </p:cNvSpPr>
          <p:nvPr>
            <p:ph type="title"/>
          </p:nvPr>
        </p:nvSpPr>
        <p:spPr>
          <a:xfrm>
            <a:off x="839788" y="365125"/>
            <a:ext cx="8585566" cy="1393337"/>
          </a:xfrm>
        </p:spPr>
        <p:txBody>
          <a:bodyPr/>
          <a:lstStyle/>
          <a:p>
            <a:r>
              <a:rPr lang="es-ES">
                <a:solidFill>
                  <a:srgbClr val="00F3B5"/>
                </a:solidFill>
                <a:latin typeface="Prompt" panose="00000800000000000000" pitchFamily="2" charset="-34"/>
                <a:cs typeface="Prompt" panose="00000800000000000000" pitchFamily="2" charset="-34"/>
              </a:rPr>
              <a:t>Estudio de mercado.</a:t>
            </a:r>
            <a:endParaRPr lang="es-PE" dirty="0"/>
          </a:p>
        </p:txBody>
      </p:sp>
      <p:pic>
        <p:nvPicPr>
          <p:cNvPr id="5" name="Imagen 4">
            <a:extLst>
              <a:ext uri="{FF2B5EF4-FFF2-40B4-BE49-F238E27FC236}">
                <a16:creationId xmlns:a16="http://schemas.microsoft.com/office/drawing/2014/main" id="{685779AC-C889-F333-79C0-9094A1D0D57A}"/>
              </a:ext>
            </a:extLst>
          </p:cNvPr>
          <p:cNvPicPr>
            <a:picLocks noChangeAspect="1"/>
          </p:cNvPicPr>
          <p:nvPr/>
        </p:nvPicPr>
        <p:blipFill>
          <a:blip r:embed="rId3"/>
          <a:stretch>
            <a:fillRect/>
          </a:stretch>
        </p:blipFill>
        <p:spPr>
          <a:xfrm>
            <a:off x="593257" y="2613380"/>
            <a:ext cx="5502743" cy="3667062"/>
          </a:xfrm>
          <a:prstGeom prst="rect">
            <a:avLst/>
          </a:prstGeom>
        </p:spPr>
      </p:pic>
      <p:pic>
        <p:nvPicPr>
          <p:cNvPr id="8" name="Imagen 7">
            <a:extLst>
              <a:ext uri="{FF2B5EF4-FFF2-40B4-BE49-F238E27FC236}">
                <a16:creationId xmlns:a16="http://schemas.microsoft.com/office/drawing/2014/main" id="{384E6D73-5526-C9ED-964A-06A556EDE165}"/>
              </a:ext>
            </a:extLst>
          </p:cNvPr>
          <p:cNvPicPr>
            <a:picLocks noChangeAspect="1"/>
          </p:cNvPicPr>
          <p:nvPr/>
        </p:nvPicPr>
        <p:blipFill>
          <a:blip r:embed="rId4"/>
          <a:stretch>
            <a:fillRect/>
          </a:stretch>
        </p:blipFill>
        <p:spPr>
          <a:xfrm>
            <a:off x="6547104" y="2613380"/>
            <a:ext cx="4807314" cy="3665151"/>
          </a:xfrm>
          <a:prstGeom prst="rect">
            <a:avLst/>
          </a:prstGeom>
        </p:spPr>
      </p:pic>
      <p:sp>
        <p:nvSpPr>
          <p:cNvPr id="10" name="CuadroTexto 9">
            <a:extLst>
              <a:ext uri="{FF2B5EF4-FFF2-40B4-BE49-F238E27FC236}">
                <a16:creationId xmlns:a16="http://schemas.microsoft.com/office/drawing/2014/main" id="{261DC606-5519-8FE5-B660-F83F92994BD3}"/>
              </a:ext>
            </a:extLst>
          </p:cNvPr>
          <p:cNvSpPr txBox="1"/>
          <p:nvPr/>
        </p:nvSpPr>
        <p:spPr>
          <a:xfrm>
            <a:off x="7368848" y="1567693"/>
            <a:ext cx="3163825" cy="954107"/>
          </a:xfrm>
          <a:prstGeom prst="rect">
            <a:avLst/>
          </a:prstGeom>
        </p:spPr>
        <p:style>
          <a:lnRef idx="1">
            <a:schemeClr val="accent6"/>
          </a:lnRef>
          <a:fillRef idx="3">
            <a:schemeClr val="accent6"/>
          </a:fillRef>
          <a:effectRef idx="2">
            <a:schemeClr val="accent6"/>
          </a:effectRef>
          <a:fontRef idx="minor">
            <a:schemeClr val="lt1"/>
          </a:fontRef>
        </p:style>
        <p:txBody>
          <a:bodyPr wrap="square">
            <a:spAutoFit/>
          </a:bodyPr>
          <a:lstStyle>
            <a:defPPr>
              <a:defRPr lang="es-ES"/>
            </a:defPPr>
            <a:lvl1pPr algn="ctr">
              <a:defRPr sz="28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s-PE" dirty="0"/>
              <a:t>Definir </a:t>
            </a:r>
            <a:r>
              <a:rPr lang="es-PE" dirty="0" err="1"/>
              <a:t>Buyer</a:t>
            </a:r>
            <a:r>
              <a:rPr lang="es-PE" dirty="0"/>
              <a:t> Persona</a:t>
            </a:r>
          </a:p>
        </p:txBody>
      </p:sp>
      <p:sp>
        <p:nvSpPr>
          <p:cNvPr id="11" name="CuadroTexto 10">
            <a:extLst>
              <a:ext uri="{FF2B5EF4-FFF2-40B4-BE49-F238E27FC236}">
                <a16:creationId xmlns:a16="http://schemas.microsoft.com/office/drawing/2014/main" id="{FF52F254-1217-2C89-7997-D1BFD00E0CD6}"/>
              </a:ext>
            </a:extLst>
          </p:cNvPr>
          <p:cNvSpPr txBox="1"/>
          <p:nvPr/>
        </p:nvSpPr>
        <p:spPr>
          <a:xfrm>
            <a:off x="1659327" y="1567693"/>
            <a:ext cx="3569208" cy="954107"/>
          </a:xfrm>
          <a:prstGeom prst="rect">
            <a:avLst/>
          </a:prstGeom>
        </p:spPr>
        <p:style>
          <a:lnRef idx="1">
            <a:schemeClr val="accent6"/>
          </a:lnRef>
          <a:fillRef idx="3">
            <a:schemeClr val="accent6"/>
          </a:fillRef>
          <a:effectRef idx="2">
            <a:schemeClr val="accent6"/>
          </a:effectRef>
          <a:fontRef idx="minor">
            <a:schemeClr val="lt1"/>
          </a:fontRef>
        </p:style>
        <p:txBody>
          <a:bodyPr wrap="square">
            <a:spAutoFit/>
          </a:bodyPr>
          <a:lstStyle/>
          <a:p>
            <a:pPr algn="ctr"/>
            <a:r>
              <a:rPr lang="es-PE" sz="2800" dirty="0"/>
              <a:t>Selección de mercado objetivo</a:t>
            </a:r>
          </a:p>
        </p:txBody>
      </p:sp>
      <p:cxnSp>
        <p:nvCxnSpPr>
          <p:cNvPr id="13" name="Conector recto de flecha 12">
            <a:extLst>
              <a:ext uri="{FF2B5EF4-FFF2-40B4-BE49-F238E27FC236}">
                <a16:creationId xmlns:a16="http://schemas.microsoft.com/office/drawing/2014/main" id="{1AB7AD41-CB2F-3A2C-18C4-653377F3B1EC}"/>
              </a:ext>
            </a:extLst>
          </p:cNvPr>
          <p:cNvCxnSpPr/>
          <p:nvPr/>
        </p:nvCxnSpPr>
        <p:spPr>
          <a:xfrm>
            <a:off x="5614416" y="2044746"/>
            <a:ext cx="1298448"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609563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CAF3272-4A46-1452-21BB-A74402C84541}"/>
              </a:ext>
            </a:extLst>
          </p:cNvPr>
          <p:cNvSpPr>
            <a:spLocks noGrp="1"/>
          </p:cNvSpPr>
          <p:nvPr>
            <p:ph type="title"/>
          </p:nvPr>
        </p:nvSpPr>
        <p:spPr>
          <a:xfrm>
            <a:off x="839788" y="365125"/>
            <a:ext cx="8585566" cy="1393337"/>
          </a:xfrm>
        </p:spPr>
        <p:txBody>
          <a:bodyPr/>
          <a:lstStyle/>
          <a:p>
            <a:r>
              <a:rPr lang="es-ES">
                <a:solidFill>
                  <a:srgbClr val="00F3B5"/>
                </a:solidFill>
                <a:latin typeface="Prompt" panose="00000800000000000000" pitchFamily="2" charset="-34"/>
                <a:cs typeface="Prompt" panose="00000800000000000000" pitchFamily="2" charset="-34"/>
              </a:rPr>
              <a:t>Estudio de mercado.</a:t>
            </a:r>
            <a:endParaRPr lang="es-PE" dirty="0"/>
          </a:p>
        </p:txBody>
      </p:sp>
      <p:pic>
        <p:nvPicPr>
          <p:cNvPr id="3" name="Imagen 2">
            <a:extLst>
              <a:ext uri="{FF2B5EF4-FFF2-40B4-BE49-F238E27FC236}">
                <a16:creationId xmlns:a16="http://schemas.microsoft.com/office/drawing/2014/main" id="{B2B08F1F-7688-7FEA-6B86-A385D0F8B63F}"/>
              </a:ext>
            </a:extLst>
          </p:cNvPr>
          <p:cNvPicPr>
            <a:picLocks noChangeAspect="1"/>
          </p:cNvPicPr>
          <p:nvPr/>
        </p:nvPicPr>
        <p:blipFill>
          <a:blip r:embed="rId3"/>
          <a:stretch>
            <a:fillRect/>
          </a:stretch>
        </p:blipFill>
        <p:spPr>
          <a:xfrm>
            <a:off x="474028" y="1758462"/>
            <a:ext cx="7048500" cy="4495800"/>
          </a:xfrm>
          <a:prstGeom prst="rect">
            <a:avLst/>
          </a:prstGeom>
        </p:spPr>
      </p:pic>
      <p:pic>
        <p:nvPicPr>
          <p:cNvPr id="4" name="Imagen 3">
            <a:extLst>
              <a:ext uri="{FF2B5EF4-FFF2-40B4-BE49-F238E27FC236}">
                <a16:creationId xmlns:a16="http://schemas.microsoft.com/office/drawing/2014/main" id="{98AE1738-593A-C394-91A6-078C8BEAD61E}"/>
              </a:ext>
            </a:extLst>
          </p:cNvPr>
          <p:cNvPicPr>
            <a:picLocks noChangeAspect="1"/>
          </p:cNvPicPr>
          <p:nvPr/>
        </p:nvPicPr>
        <p:blipFill>
          <a:blip r:embed="rId4"/>
          <a:stretch>
            <a:fillRect/>
          </a:stretch>
        </p:blipFill>
        <p:spPr>
          <a:xfrm>
            <a:off x="8038997" y="1758462"/>
            <a:ext cx="3504233" cy="4495800"/>
          </a:xfrm>
          <a:prstGeom prst="rect">
            <a:avLst/>
          </a:prstGeom>
        </p:spPr>
      </p:pic>
    </p:spTree>
    <p:extLst>
      <p:ext uri="{BB962C8B-B14F-4D97-AF65-F5344CB8AC3E}">
        <p14:creationId xmlns:p14="http://schemas.microsoft.com/office/powerpoint/2010/main" val="40123466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CAF3272-4A46-1452-21BB-A74402C84541}"/>
              </a:ext>
            </a:extLst>
          </p:cNvPr>
          <p:cNvSpPr>
            <a:spLocks noGrp="1"/>
          </p:cNvSpPr>
          <p:nvPr>
            <p:ph type="title"/>
          </p:nvPr>
        </p:nvSpPr>
        <p:spPr>
          <a:xfrm>
            <a:off x="839788" y="365125"/>
            <a:ext cx="8585566" cy="1393337"/>
          </a:xfrm>
        </p:spPr>
        <p:txBody>
          <a:bodyPr/>
          <a:lstStyle/>
          <a:p>
            <a:r>
              <a:rPr lang="es-ES">
                <a:solidFill>
                  <a:srgbClr val="00F3B5"/>
                </a:solidFill>
                <a:latin typeface="Prompt" panose="00000800000000000000" pitchFamily="2" charset="-34"/>
                <a:cs typeface="Prompt" panose="00000800000000000000" pitchFamily="2" charset="-34"/>
              </a:rPr>
              <a:t>Estudio de mercado.</a:t>
            </a:r>
            <a:endParaRPr lang="es-PE" dirty="0"/>
          </a:p>
        </p:txBody>
      </p:sp>
      <p:sp>
        <p:nvSpPr>
          <p:cNvPr id="6" name="Marcador de contenido 5">
            <a:extLst>
              <a:ext uri="{FF2B5EF4-FFF2-40B4-BE49-F238E27FC236}">
                <a16:creationId xmlns:a16="http://schemas.microsoft.com/office/drawing/2014/main" id="{AB3643C2-9848-7A76-49AA-D513CA67C50E}"/>
              </a:ext>
            </a:extLst>
          </p:cNvPr>
          <p:cNvSpPr>
            <a:spLocks noGrp="1"/>
          </p:cNvSpPr>
          <p:nvPr>
            <p:ph sz="half" idx="2"/>
          </p:nvPr>
        </p:nvSpPr>
        <p:spPr>
          <a:xfrm>
            <a:off x="839788" y="1758462"/>
            <a:ext cx="10375383" cy="4431201"/>
          </a:xfrm>
        </p:spPr>
        <p:txBody>
          <a:bodyPr>
            <a:normAutofit fontScale="92500" lnSpcReduction="10000"/>
          </a:bodyPr>
          <a:lstStyle/>
          <a:p>
            <a:pPr marL="342900" lvl="0" indent="-342900">
              <a:lnSpc>
                <a:spcPct val="107000"/>
              </a:lnSpc>
              <a:spcAft>
                <a:spcPts val="800"/>
              </a:spcAft>
              <a:buFont typeface="+mj-lt"/>
              <a:buAutoNum type="arabicPeriod"/>
              <a:tabLst>
                <a:tab pos="457200" algn="l"/>
              </a:tabLst>
            </a:pPr>
            <a:r>
              <a:rPr lang="es-PE" sz="1800" b="1" kern="0" dirty="0">
                <a:effectLst/>
                <a:latin typeface="Segoe UI" panose="020B0502040204020203" pitchFamily="34" charset="0"/>
                <a:ea typeface="Times New Roman" panose="02020603050405020304" pitchFamily="18" charset="0"/>
                <a:cs typeface="Times New Roman" panose="02020603050405020304" pitchFamily="18" charset="0"/>
              </a:rPr>
              <a:t>Identificación del Área de Estudio:</a:t>
            </a:r>
            <a:r>
              <a:rPr lang="es-PE" sz="1800" kern="0" dirty="0">
                <a:effectLst/>
                <a:latin typeface="Segoe UI" panose="020B0502040204020203" pitchFamily="34" charset="0"/>
                <a:ea typeface="Times New Roman" panose="02020603050405020304" pitchFamily="18" charset="0"/>
                <a:cs typeface="Times New Roman" panose="02020603050405020304" pitchFamily="18" charset="0"/>
              </a:rPr>
              <a:t> Seleccionar un área geográfica específica, considerando factores como demanda, crecimiento demográfico, accesibilidad y desarrollo urbano.</a:t>
            </a:r>
            <a:endParaRPr lang="es-PE" sz="16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mj-lt"/>
              <a:buAutoNum type="arabicPeriod"/>
              <a:tabLst>
                <a:tab pos="457200" algn="l"/>
              </a:tabLst>
            </a:pPr>
            <a:r>
              <a:rPr lang="es-PE" sz="1800" b="1" kern="0" dirty="0">
                <a:effectLst/>
                <a:latin typeface="Segoe UI" panose="020B0502040204020203" pitchFamily="34" charset="0"/>
                <a:ea typeface="Times New Roman" panose="02020603050405020304" pitchFamily="18" charset="0"/>
                <a:cs typeface="Times New Roman" panose="02020603050405020304" pitchFamily="18" charset="0"/>
              </a:rPr>
              <a:t>Recolección de Datos Primarios y Secundarios:</a:t>
            </a:r>
            <a:endParaRPr lang="es-PE" sz="1600" kern="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spcAft>
                <a:spcPts val="800"/>
              </a:spcAft>
              <a:buSzPts val="1000"/>
              <a:buFont typeface="Symbol" panose="05050102010706020507" pitchFamily="18" charset="2"/>
              <a:buChar char=""/>
              <a:tabLst>
                <a:tab pos="914400" algn="l"/>
              </a:tabLst>
            </a:pPr>
            <a:r>
              <a:rPr lang="es-PE" sz="1800" b="1" kern="0" dirty="0">
                <a:effectLst/>
                <a:latin typeface="Segoe UI" panose="020B0502040204020203" pitchFamily="34" charset="0"/>
                <a:ea typeface="Times New Roman" panose="02020603050405020304" pitchFamily="18" charset="0"/>
                <a:cs typeface="Times New Roman" panose="02020603050405020304" pitchFamily="18" charset="0"/>
              </a:rPr>
              <a:t>Datos Primarios:</a:t>
            </a:r>
            <a:r>
              <a:rPr lang="es-PE" sz="1800" kern="0" dirty="0">
                <a:effectLst/>
                <a:latin typeface="Segoe UI" panose="020B0502040204020203" pitchFamily="34" charset="0"/>
                <a:ea typeface="Times New Roman" panose="02020603050405020304" pitchFamily="18" charset="0"/>
                <a:cs typeface="Times New Roman" panose="02020603050405020304" pitchFamily="18" charset="0"/>
              </a:rPr>
              <a:t> Encuestas, entrevistas y </a:t>
            </a:r>
            <a:r>
              <a:rPr lang="es-PE" sz="1800" kern="0" dirty="0" err="1">
                <a:effectLst/>
                <a:latin typeface="Segoe UI" panose="020B0502040204020203" pitchFamily="34" charset="0"/>
                <a:ea typeface="Times New Roman" panose="02020603050405020304" pitchFamily="18" charset="0"/>
                <a:cs typeface="Times New Roman" panose="02020603050405020304" pitchFamily="18" charset="0"/>
              </a:rPr>
              <a:t>focus</a:t>
            </a:r>
            <a:r>
              <a:rPr lang="es-PE" sz="1800" kern="0" dirty="0">
                <a:effectLst/>
                <a:latin typeface="Segoe UI" panose="020B0502040204020203" pitchFamily="34" charset="0"/>
                <a:ea typeface="Times New Roman" panose="02020603050405020304" pitchFamily="18" charset="0"/>
                <a:cs typeface="Times New Roman" panose="02020603050405020304" pitchFamily="18" charset="0"/>
              </a:rPr>
              <a:t> </a:t>
            </a:r>
            <a:r>
              <a:rPr lang="es-PE" sz="1800" kern="0" dirty="0" err="1">
                <a:effectLst/>
                <a:latin typeface="Segoe UI" panose="020B0502040204020203" pitchFamily="34" charset="0"/>
                <a:ea typeface="Times New Roman" panose="02020603050405020304" pitchFamily="18" charset="0"/>
                <a:cs typeface="Times New Roman" panose="02020603050405020304" pitchFamily="18" charset="0"/>
              </a:rPr>
              <a:t>groups</a:t>
            </a:r>
            <a:r>
              <a:rPr lang="es-PE" sz="1800" kern="0" dirty="0">
                <a:effectLst/>
                <a:latin typeface="Segoe UI" panose="020B0502040204020203" pitchFamily="34" charset="0"/>
                <a:ea typeface="Times New Roman" panose="02020603050405020304" pitchFamily="18" charset="0"/>
                <a:cs typeface="Times New Roman" panose="02020603050405020304" pitchFamily="18" charset="0"/>
              </a:rPr>
              <a:t> con potenciales compradores, vendedores, y profesionales del sector inmobiliario local.</a:t>
            </a:r>
            <a:endParaRPr lang="es-PE" sz="1600" kern="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spcAft>
                <a:spcPts val="800"/>
              </a:spcAft>
              <a:buSzPts val="1000"/>
              <a:buFont typeface="Symbol" panose="05050102010706020507" pitchFamily="18" charset="2"/>
              <a:buChar char=""/>
              <a:tabLst>
                <a:tab pos="914400" algn="l"/>
              </a:tabLst>
            </a:pPr>
            <a:r>
              <a:rPr lang="es-PE" sz="1800" b="1" kern="0" dirty="0">
                <a:effectLst/>
                <a:latin typeface="Segoe UI" panose="020B0502040204020203" pitchFamily="34" charset="0"/>
                <a:ea typeface="Times New Roman" panose="02020603050405020304" pitchFamily="18" charset="0"/>
                <a:cs typeface="Times New Roman" panose="02020603050405020304" pitchFamily="18" charset="0"/>
              </a:rPr>
              <a:t>Datos Secundarios:</a:t>
            </a:r>
            <a:r>
              <a:rPr lang="es-PE" sz="1800" kern="0" dirty="0">
                <a:effectLst/>
                <a:latin typeface="Segoe UI" panose="020B0502040204020203" pitchFamily="34" charset="0"/>
                <a:ea typeface="Times New Roman" panose="02020603050405020304" pitchFamily="18" charset="0"/>
                <a:cs typeface="Times New Roman" panose="02020603050405020304" pitchFamily="18" charset="0"/>
              </a:rPr>
              <a:t> Información demográfica, económica y legal disponible en fuentes gubernamentales, registros de propiedad, y estudios de mercado anteriores.</a:t>
            </a:r>
            <a:endParaRPr lang="es-PE" sz="16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mj-lt"/>
              <a:buAutoNum type="arabicPeriod" startAt="3"/>
              <a:tabLst>
                <a:tab pos="457200" algn="l"/>
              </a:tabLst>
            </a:pPr>
            <a:r>
              <a:rPr lang="es-PE" sz="1800" b="1" kern="0" dirty="0">
                <a:effectLst/>
                <a:latin typeface="Segoe UI" panose="020B0502040204020203" pitchFamily="34" charset="0"/>
                <a:ea typeface="Times New Roman" panose="02020603050405020304" pitchFamily="18" charset="0"/>
                <a:cs typeface="Times New Roman" panose="02020603050405020304" pitchFamily="18" charset="0"/>
              </a:rPr>
              <a:t>Análisis de la Oferta y la Demanda:</a:t>
            </a:r>
            <a:endParaRPr lang="es-PE" sz="1600" kern="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spcAft>
                <a:spcPts val="800"/>
              </a:spcAft>
              <a:buSzPts val="1000"/>
              <a:buFont typeface="Symbol" panose="05050102010706020507" pitchFamily="18" charset="2"/>
              <a:buChar char=""/>
              <a:tabLst>
                <a:tab pos="914400" algn="l"/>
              </a:tabLst>
            </a:pPr>
            <a:r>
              <a:rPr lang="es-PE" sz="1800" b="1" kern="0" dirty="0">
                <a:effectLst/>
                <a:latin typeface="Segoe UI" panose="020B0502040204020203" pitchFamily="34" charset="0"/>
                <a:ea typeface="Times New Roman" panose="02020603050405020304" pitchFamily="18" charset="0"/>
                <a:cs typeface="Times New Roman" panose="02020603050405020304" pitchFamily="18" charset="0"/>
              </a:rPr>
              <a:t>Oferta:</a:t>
            </a:r>
            <a:r>
              <a:rPr lang="es-PE" sz="1800" kern="0" dirty="0">
                <a:effectLst/>
                <a:latin typeface="Segoe UI" panose="020B0502040204020203" pitchFamily="34" charset="0"/>
                <a:ea typeface="Times New Roman" panose="02020603050405020304" pitchFamily="18" charset="0"/>
                <a:cs typeface="Times New Roman" panose="02020603050405020304" pitchFamily="18" charset="0"/>
              </a:rPr>
              <a:t> Evaluación de la disponibilidad actual de propiedades, categorizadas por tipo (residencial, comercial, industrial) y características específicas.</a:t>
            </a:r>
            <a:endParaRPr lang="es-PE" sz="1600" kern="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spcAft>
                <a:spcPts val="800"/>
              </a:spcAft>
              <a:buSzPts val="1000"/>
              <a:buFont typeface="Symbol" panose="05050102010706020507" pitchFamily="18" charset="2"/>
              <a:buChar char=""/>
              <a:tabLst>
                <a:tab pos="914400" algn="l"/>
              </a:tabLst>
            </a:pPr>
            <a:r>
              <a:rPr lang="es-PE" sz="1800" b="1" kern="0" dirty="0">
                <a:effectLst/>
                <a:latin typeface="Segoe UI" panose="020B0502040204020203" pitchFamily="34" charset="0"/>
                <a:ea typeface="Times New Roman" panose="02020603050405020304" pitchFamily="18" charset="0"/>
                <a:cs typeface="Times New Roman" panose="02020603050405020304" pitchFamily="18" charset="0"/>
              </a:rPr>
              <a:t>Demanda:</a:t>
            </a:r>
            <a:r>
              <a:rPr lang="es-PE" sz="1800" kern="0" dirty="0">
                <a:effectLst/>
                <a:latin typeface="Segoe UI" panose="020B0502040204020203" pitchFamily="34" charset="0"/>
                <a:ea typeface="Times New Roman" panose="02020603050405020304" pitchFamily="18" charset="0"/>
                <a:cs typeface="Times New Roman" panose="02020603050405020304" pitchFamily="18" charset="0"/>
              </a:rPr>
              <a:t> Identificación de los segmentos de mercado más relevantes, considerando perfiles de compradores, sus necesidades y capacidades adquisitivas.</a:t>
            </a:r>
            <a:endParaRPr lang="es-PE" sz="16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s-PE" sz="4000" dirty="0"/>
          </a:p>
        </p:txBody>
      </p:sp>
    </p:spTree>
    <p:extLst>
      <p:ext uri="{BB962C8B-B14F-4D97-AF65-F5344CB8AC3E}">
        <p14:creationId xmlns:p14="http://schemas.microsoft.com/office/powerpoint/2010/main" val="20844072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CAF3272-4A46-1452-21BB-A74402C84541}"/>
              </a:ext>
            </a:extLst>
          </p:cNvPr>
          <p:cNvSpPr>
            <a:spLocks noGrp="1"/>
          </p:cNvSpPr>
          <p:nvPr>
            <p:ph type="title"/>
          </p:nvPr>
        </p:nvSpPr>
        <p:spPr>
          <a:xfrm>
            <a:off x="839788" y="365125"/>
            <a:ext cx="8585566" cy="1393337"/>
          </a:xfrm>
        </p:spPr>
        <p:txBody>
          <a:bodyPr/>
          <a:lstStyle/>
          <a:p>
            <a:r>
              <a:rPr lang="es-ES">
                <a:solidFill>
                  <a:srgbClr val="00F3B5"/>
                </a:solidFill>
                <a:latin typeface="Prompt" panose="00000800000000000000" pitchFamily="2" charset="-34"/>
                <a:cs typeface="Prompt" panose="00000800000000000000" pitchFamily="2" charset="-34"/>
              </a:rPr>
              <a:t>Estudio de mercado.</a:t>
            </a:r>
            <a:endParaRPr lang="es-PE" dirty="0"/>
          </a:p>
        </p:txBody>
      </p:sp>
      <p:sp>
        <p:nvSpPr>
          <p:cNvPr id="7" name="CuadroTexto 6">
            <a:extLst>
              <a:ext uri="{FF2B5EF4-FFF2-40B4-BE49-F238E27FC236}">
                <a16:creationId xmlns:a16="http://schemas.microsoft.com/office/drawing/2014/main" id="{BEB6DD00-709E-EE10-F1E7-FCE66A6F6299}"/>
              </a:ext>
            </a:extLst>
          </p:cNvPr>
          <p:cNvSpPr txBox="1"/>
          <p:nvPr/>
        </p:nvSpPr>
        <p:spPr>
          <a:xfrm>
            <a:off x="749147" y="1952567"/>
            <a:ext cx="10796530" cy="4389920"/>
          </a:xfrm>
          <a:prstGeom prst="rect">
            <a:avLst/>
          </a:prstGeom>
          <a:noFill/>
        </p:spPr>
        <p:txBody>
          <a:bodyPr wrap="square">
            <a:spAutoFit/>
          </a:bodyPr>
          <a:lstStyle/>
          <a:p>
            <a:pPr marL="457200" lvl="0" indent="-457200">
              <a:lnSpc>
                <a:spcPct val="107000"/>
              </a:lnSpc>
              <a:spcAft>
                <a:spcPts val="800"/>
              </a:spcAft>
              <a:buFont typeface="+mj-lt"/>
              <a:buAutoNum type="arabicPeriod" startAt="4"/>
              <a:tabLst>
                <a:tab pos="457200" algn="l"/>
              </a:tabLst>
            </a:pPr>
            <a:r>
              <a:rPr lang="es-PE" sz="2000" b="1" kern="0" dirty="0">
                <a:effectLst/>
                <a:latin typeface="Segoe UI" panose="020B0502040204020203" pitchFamily="34" charset="0"/>
                <a:ea typeface="Times New Roman" panose="02020603050405020304" pitchFamily="18" charset="0"/>
                <a:cs typeface="Times New Roman" panose="02020603050405020304" pitchFamily="18" charset="0"/>
              </a:rPr>
              <a:t>Precios y Tendencias del Mercado:</a:t>
            </a:r>
            <a:endParaRPr lang="es-PE" kern="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spcAft>
                <a:spcPts val="800"/>
              </a:spcAft>
              <a:buSzPts val="1000"/>
              <a:buFont typeface="Symbol" panose="05050102010706020507" pitchFamily="18" charset="2"/>
              <a:buChar char=""/>
              <a:tabLst>
                <a:tab pos="914400" algn="l"/>
              </a:tabLst>
            </a:pPr>
            <a:r>
              <a:rPr lang="es-PE" sz="2000" kern="0" dirty="0">
                <a:effectLst/>
                <a:latin typeface="Segoe UI" panose="020B0502040204020203" pitchFamily="34" charset="0"/>
                <a:ea typeface="Times New Roman" panose="02020603050405020304" pitchFamily="18" charset="0"/>
                <a:cs typeface="Times New Roman" panose="02020603050405020304" pitchFamily="18" charset="0"/>
              </a:rPr>
              <a:t>Análisis de precios actuales y tendencias históricas.</a:t>
            </a:r>
            <a:endParaRPr lang="es-PE" kern="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spcAft>
                <a:spcPts val="800"/>
              </a:spcAft>
              <a:buSzPts val="1000"/>
              <a:buFont typeface="Symbol" panose="05050102010706020507" pitchFamily="18" charset="2"/>
              <a:buChar char=""/>
              <a:tabLst>
                <a:tab pos="914400" algn="l"/>
              </a:tabLst>
            </a:pPr>
            <a:r>
              <a:rPr lang="es-PE" sz="2000" kern="0" dirty="0">
                <a:effectLst/>
                <a:latin typeface="Segoe UI" panose="020B0502040204020203" pitchFamily="34" charset="0"/>
                <a:ea typeface="Times New Roman" panose="02020603050405020304" pitchFamily="18" charset="0"/>
                <a:cs typeface="Times New Roman" panose="02020603050405020304" pitchFamily="18" charset="0"/>
              </a:rPr>
              <a:t>Evaluación de factores que influyen en la variación de precios, como ubicación, servicios, y características específicas de las propiedades.</a:t>
            </a:r>
            <a:endParaRPr lang="es-PE" kern="100" dirty="0">
              <a:effectLst/>
              <a:latin typeface="Calibri" panose="020F0502020204030204" pitchFamily="34" charset="0"/>
              <a:ea typeface="Calibri" panose="020F0502020204030204" pitchFamily="34" charset="0"/>
              <a:cs typeface="Times New Roman" panose="02020603050405020304" pitchFamily="18" charset="0"/>
            </a:endParaRPr>
          </a:p>
          <a:p>
            <a:pPr marL="457200" lvl="0" indent="-457200">
              <a:lnSpc>
                <a:spcPct val="107000"/>
              </a:lnSpc>
              <a:spcAft>
                <a:spcPts val="800"/>
              </a:spcAft>
              <a:buFont typeface="+mj-lt"/>
              <a:buAutoNum type="arabicPeriod" startAt="5"/>
              <a:tabLst>
                <a:tab pos="457200" algn="l"/>
              </a:tabLst>
            </a:pPr>
            <a:r>
              <a:rPr lang="es-PE" sz="2000" b="1" kern="0" dirty="0">
                <a:effectLst/>
                <a:latin typeface="Segoe UI" panose="020B0502040204020203" pitchFamily="34" charset="0"/>
                <a:ea typeface="Times New Roman" panose="02020603050405020304" pitchFamily="18" charset="0"/>
                <a:cs typeface="Times New Roman" panose="02020603050405020304" pitchFamily="18" charset="0"/>
              </a:rPr>
              <a:t>Competencia:</a:t>
            </a:r>
            <a:endParaRPr lang="es-PE" kern="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spcAft>
                <a:spcPts val="800"/>
              </a:spcAft>
              <a:buSzPts val="1000"/>
              <a:buFont typeface="Symbol" panose="05050102010706020507" pitchFamily="18" charset="2"/>
              <a:buChar char=""/>
              <a:tabLst>
                <a:tab pos="914400" algn="l"/>
              </a:tabLst>
            </a:pPr>
            <a:r>
              <a:rPr lang="es-PE" sz="2000" kern="0" dirty="0">
                <a:effectLst/>
                <a:latin typeface="Segoe UI" panose="020B0502040204020203" pitchFamily="34" charset="0"/>
                <a:ea typeface="Times New Roman" panose="02020603050405020304" pitchFamily="18" charset="0"/>
                <a:cs typeface="Times New Roman" panose="02020603050405020304" pitchFamily="18" charset="0"/>
              </a:rPr>
              <a:t>Identificación y análisis de competidores directos e indirectos.</a:t>
            </a:r>
            <a:endParaRPr lang="es-PE" kern="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spcAft>
                <a:spcPts val="800"/>
              </a:spcAft>
              <a:buSzPts val="1000"/>
              <a:buFont typeface="Symbol" panose="05050102010706020507" pitchFamily="18" charset="2"/>
              <a:buChar char=""/>
              <a:tabLst>
                <a:tab pos="914400" algn="l"/>
              </a:tabLst>
            </a:pPr>
            <a:r>
              <a:rPr lang="es-PE" sz="2000" kern="0" dirty="0">
                <a:effectLst/>
                <a:latin typeface="Segoe UI" panose="020B0502040204020203" pitchFamily="34" charset="0"/>
                <a:ea typeface="Times New Roman" panose="02020603050405020304" pitchFamily="18" charset="0"/>
                <a:cs typeface="Times New Roman" panose="02020603050405020304" pitchFamily="18" charset="0"/>
              </a:rPr>
              <a:t>Evaluación de fortalezas y debilidades de la competencia en relación con la oferta propia.</a:t>
            </a:r>
            <a:endParaRPr lang="es-PE" kern="100" dirty="0">
              <a:effectLst/>
              <a:latin typeface="Calibri" panose="020F0502020204030204" pitchFamily="34" charset="0"/>
              <a:ea typeface="Calibri" panose="020F0502020204030204" pitchFamily="34" charset="0"/>
              <a:cs typeface="Times New Roman" panose="02020603050405020304" pitchFamily="18" charset="0"/>
            </a:endParaRPr>
          </a:p>
          <a:p>
            <a:pPr marL="457200" lvl="0" indent="-457200">
              <a:lnSpc>
                <a:spcPct val="107000"/>
              </a:lnSpc>
              <a:spcAft>
                <a:spcPts val="800"/>
              </a:spcAft>
              <a:buFont typeface="+mj-lt"/>
              <a:buAutoNum type="arabicPeriod" startAt="6"/>
              <a:tabLst>
                <a:tab pos="457200" algn="l"/>
              </a:tabLst>
            </a:pPr>
            <a:r>
              <a:rPr lang="es-PE" sz="2000" b="1" kern="0" dirty="0">
                <a:effectLst/>
                <a:latin typeface="Segoe UI" panose="020B0502040204020203" pitchFamily="34" charset="0"/>
                <a:ea typeface="Times New Roman" panose="02020603050405020304" pitchFamily="18" charset="0"/>
                <a:cs typeface="Times New Roman" panose="02020603050405020304" pitchFamily="18" charset="0"/>
              </a:rPr>
              <a:t>Factores </a:t>
            </a:r>
            <a:r>
              <a:rPr lang="es-PE" sz="2000" b="1" kern="0" dirty="0" err="1">
                <a:effectLst/>
                <a:latin typeface="Segoe UI" panose="020B0502040204020203" pitchFamily="34" charset="0"/>
                <a:ea typeface="Times New Roman" panose="02020603050405020304" pitchFamily="18" charset="0"/>
                <a:cs typeface="Times New Roman" panose="02020603050405020304" pitchFamily="18" charset="0"/>
              </a:rPr>
              <a:t>Macroambientales</a:t>
            </a:r>
            <a:r>
              <a:rPr lang="es-PE" sz="2000" b="1" kern="0" dirty="0">
                <a:effectLst/>
                <a:latin typeface="Segoe UI" panose="020B0502040204020203" pitchFamily="34" charset="0"/>
                <a:ea typeface="Times New Roman" panose="02020603050405020304" pitchFamily="18" charset="0"/>
                <a:cs typeface="Times New Roman" panose="02020603050405020304" pitchFamily="18" charset="0"/>
              </a:rPr>
              <a:t>:</a:t>
            </a:r>
            <a:endParaRPr lang="es-PE" kern="100" dirty="0">
              <a:effectLst/>
              <a:latin typeface="Calibri" panose="020F0502020204030204" pitchFamily="34" charset="0"/>
              <a:ea typeface="Calibri" panose="020F0502020204030204" pitchFamily="34" charset="0"/>
              <a:cs typeface="Times New Roman" panose="02020603050405020304" pitchFamily="18" charset="0"/>
            </a:endParaRPr>
          </a:p>
          <a:p>
            <a:pPr lvl="1"/>
            <a:r>
              <a:rPr lang="es-PE" sz="2000" kern="0" dirty="0">
                <a:effectLst/>
                <a:latin typeface="Segoe UI" panose="020B0502040204020203" pitchFamily="34" charset="0"/>
                <a:ea typeface="Times New Roman" panose="02020603050405020304" pitchFamily="18" charset="0"/>
              </a:rPr>
              <a:t>Análisis de factores externos que podrían afectar el mercado inmobiliario, como políticas gubernamentales, condiciones económicas y tendencias sociales. </a:t>
            </a:r>
            <a:endParaRPr lang="es-PE" sz="3200" dirty="0"/>
          </a:p>
        </p:txBody>
      </p:sp>
    </p:spTree>
    <p:extLst>
      <p:ext uri="{BB962C8B-B14F-4D97-AF65-F5344CB8AC3E}">
        <p14:creationId xmlns:p14="http://schemas.microsoft.com/office/powerpoint/2010/main" val="3932958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a:xfrm>
            <a:off x="1087719" y="2766940"/>
            <a:ext cx="6667500" cy="844550"/>
          </a:xfrm>
        </p:spPr>
        <p:txBody>
          <a:bodyPr>
            <a:normAutofit/>
          </a:bodyPr>
          <a:lstStyle/>
          <a:p>
            <a:r>
              <a:rPr lang="es-ES" dirty="0">
                <a:solidFill>
                  <a:srgbClr val="00F3B5"/>
                </a:solidFill>
                <a:latin typeface="Prompt" panose="00000800000000000000" pitchFamily="2" charset="-34"/>
                <a:cs typeface="Prompt" panose="00000800000000000000" pitchFamily="2" charset="-34"/>
              </a:rPr>
              <a:t>Oferta y demanda.</a:t>
            </a:r>
          </a:p>
        </p:txBody>
      </p:sp>
    </p:spTree>
    <p:extLst>
      <p:ext uri="{BB962C8B-B14F-4D97-AF65-F5344CB8AC3E}">
        <p14:creationId xmlns:p14="http://schemas.microsoft.com/office/powerpoint/2010/main" val="30122531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CAF3272-4A46-1452-21BB-A74402C84541}"/>
              </a:ext>
            </a:extLst>
          </p:cNvPr>
          <p:cNvSpPr>
            <a:spLocks noGrp="1"/>
          </p:cNvSpPr>
          <p:nvPr>
            <p:ph type="title"/>
          </p:nvPr>
        </p:nvSpPr>
        <p:spPr>
          <a:xfrm>
            <a:off x="839788" y="365125"/>
            <a:ext cx="8158438" cy="1384162"/>
          </a:xfrm>
        </p:spPr>
        <p:txBody>
          <a:bodyPr/>
          <a:lstStyle/>
          <a:p>
            <a:r>
              <a:rPr lang="es-ES" dirty="0">
                <a:solidFill>
                  <a:srgbClr val="00F3B5"/>
                </a:solidFill>
                <a:latin typeface="Prompt" panose="00000800000000000000" pitchFamily="2" charset="-34"/>
                <a:cs typeface="Prompt" panose="00000800000000000000" pitchFamily="2" charset="-34"/>
              </a:rPr>
              <a:t>Oferta y demanda</a:t>
            </a:r>
            <a:endParaRPr lang="es-PE" dirty="0">
              <a:solidFill>
                <a:srgbClr val="00F3B5"/>
              </a:solidFill>
              <a:latin typeface="Prompt" panose="00000800000000000000" pitchFamily="2" charset="-34"/>
              <a:cs typeface="Prompt" panose="00000800000000000000" pitchFamily="2" charset="-34"/>
            </a:endParaRPr>
          </a:p>
        </p:txBody>
      </p:sp>
      <p:sp>
        <p:nvSpPr>
          <p:cNvPr id="4" name="Marcador de contenido 3">
            <a:extLst>
              <a:ext uri="{FF2B5EF4-FFF2-40B4-BE49-F238E27FC236}">
                <a16:creationId xmlns:a16="http://schemas.microsoft.com/office/drawing/2014/main" id="{D6D7C216-6C98-1426-2327-678651468AF6}"/>
              </a:ext>
            </a:extLst>
          </p:cNvPr>
          <p:cNvSpPr>
            <a:spLocks noGrp="1"/>
          </p:cNvSpPr>
          <p:nvPr>
            <p:ph sz="half" idx="2"/>
          </p:nvPr>
        </p:nvSpPr>
        <p:spPr>
          <a:xfrm>
            <a:off x="938213" y="2213527"/>
            <a:ext cx="5157787" cy="3684588"/>
          </a:xfrm>
        </p:spPr>
        <p:txBody>
          <a:bodyPr>
            <a:normAutofit fontScale="92500" lnSpcReduction="10000"/>
          </a:bodyPr>
          <a:lstStyle/>
          <a:p>
            <a:pPr algn="just"/>
            <a:r>
              <a:rPr lang="es-MX" b="0" i="0" dirty="0">
                <a:solidFill>
                  <a:srgbClr val="0F0F0F"/>
                </a:solidFill>
                <a:effectLst/>
                <a:latin typeface="Söhne"/>
              </a:rPr>
              <a:t>La oferta y demanda inmobiliaria se refiere a la interacción entre la disponibilidad de propiedades (oferta) y la cantidad de personas que buscan adquirir o alquilar viviendas (demanda) en un mercado específico. Este concepto es fundamental en el sector inmobiliario y tiene un impacto significativo en los precios y la dinámica del mercado.</a:t>
            </a:r>
            <a:endParaRPr lang="es-PE" dirty="0"/>
          </a:p>
        </p:txBody>
      </p:sp>
      <p:pic>
        <p:nvPicPr>
          <p:cNvPr id="3" name="Imagen 2">
            <a:extLst>
              <a:ext uri="{FF2B5EF4-FFF2-40B4-BE49-F238E27FC236}">
                <a16:creationId xmlns:a16="http://schemas.microsoft.com/office/drawing/2014/main" id="{E9D8967C-FBC3-A0F3-9A8D-2B7542668D06}"/>
              </a:ext>
            </a:extLst>
          </p:cNvPr>
          <p:cNvPicPr>
            <a:picLocks noChangeAspect="1"/>
          </p:cNvPicPr>
          <p:nvPr/>
        </p:nvPicPr>
        <p:blipFill>
          <a:blip r:embed="rId2"/>
          <a:stretch>
            <a:fillRect/>
          </a:stretch>
        </p:blipFill>
        <p:spPr>
          <a:xfrm>
            <a:off x="6320525" y="2213527"/>
            <a:ext cx="5533624" cy="3679790"/>
          </a:xfrm>
          <a:prstGeom prst="rect">
            <a:avLst/>
          </a:prstGeom>
        </p:spPr>
      </p:pic>
    </p:spTree>
    <p:extLst>
      <p:ext uri="{BB962C8B-B14F-4D97-AF65-F5344CB8AC3E}">
        <p14:creationId xmlns:p14="http://schemas.microsoft.com/office/powerpoint/2010/main" val="15457921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CAF3272-4A46-1452-21BB-A74402C84541}"/>
              </a:ext>
            </a:extLst>
          </p:cNvPr>
          <p:cNvSpPr>
            <a:spLocks noGrp="1"/>
          </p:cNvSpPr>
          <p:nvPr>
            <p:ph type="title"/>
          </p:nvPr>
        </p:nvSpPr>
        <p:spPr>
          <a:xfrm>
            <a:off x="839788" y="365125"/>
            <a:ext cx="8158438" cy="1384162"/>
          </a:xfrm>
        </p:spPr>
        <p:txBody>
          <a:bodyPr/>
          <a:lstStyle/>
          <a:p>
            <a:r>
              <a:rPr lang="es-ES" dirty="0">
                <a:solidFill>
                  <a:srgbClr val="00F3B5"/>
                </a:solidFill>
                <a:latin typeface="Prompt" panose="00000800000000000000" pitchFamily="2" charset="-34"/>
                <a:cs typeface="Prompt" panose="00000800000000000000" pitchFamily="2" charset="-34"/>
              </a:rPr>
              <a:t>Oferta y demanda</a:t>
            </a:r>
            <a:endParaRPr lang="es-PE" dirty="0">
              <a:solidFill>
                <a:srgbClr val="00F3B5"/>
              </a:solidFill>
              <a:latin typeface="Prompt" panose="00000800000000000000" pitchFamily="2" charset="-34"/>
              <a:cs typeface="Prompt" panose="00000800000000000000" pitchFamily="2" charset="-34"/>
            </a:endParaRPr>
          </a:p>
        </p:txBody>
      </p:sp>
      <p:sp>
        <p:nvSpPr>
          <p:cNvPr id="4" name="Marcador de contenido 3">
            <a:extLst>
              <a:ext uri="{FF2B5EF4-FFF2-40B4-BE49-F238E27FC236}">
                <a16:creationId xmlns:a16="http://schemas.microsoft.com/office/drawing/2014/main" id="{D6D7C216-6C98-1426-2327-678651468AF6}"/>
              </a:ext>
            </a:extLst>
          </p:cNvPr>
          <p:cNvSpPr>
            <a:spLocks noGrp="1"/>
          </p:cNvSpPr>
          <p:nvPr>
            <p:ph sz="half" idx="2"/>
          </p:nvPr>
        </p:nvSpPr>
        <p:spPr>
          <a:xfrm>
            <a:off x="596690" y="1586705"/>
            <a:ext cx="5157787" cy="4747993"/>
          </a:xfrm>
        </p:spPr>
        <p:txBody>
          <a:bodyPr>
            <a:normAutofit fontScale="92500" lnSpcReduction="10000"/>
          </a:bodyPr>
          <a:lstStyle/>
          <a:p>
            <a:pPr marL="0" indent="0" algn="l">
              <a:buNone/>
            </a:pPr>
            <a:r>
              <a:rPr lang="es-MX" sz="2400" b="1" i="0" dirty="0">
                <a:solidFill>
                  <a:srgbClr val="0F0F0F"/>
                </a:solidFill>
                <a:effectLst/>
                <a:latin typeface="Söhne"/>
              </a:rPr>
              <a:t>Oferta Inmobiliaria:</a:t>
            </a:r>
            <a:endParaRPr lang="es-MX" sz="2400" b="0" i="0" dirty="0">
              <a:solidFill>
                <a:srgbClr val="0F0F0F"/>
              </a:solidFill>
              <a:effectLst/>
              <a:latin typeface="Söhne"/>
            </a:endParaRPr>
          </a:p>
          <a:p>
            <a:pPr algn="just">
              <a:buFont typeface="Arial" panose="020B0604020202020204" pitchFamily="34" charset="0"/>
              <a:buChar char="•"/>
            </a:pPr>
            <a:r>
              <a:rPr lang="es-MX" sz="2400" b="0" i="0" dirty="0">
                <a:solidFill>
                  <a:srgbClr val="0F0F0F"/>
                </a:solidFill>
                <a:effectLst/>
                <a:latin typeface="Söhne"/>
              </a:rPr>
              <a:t>La oferta se refiere a la cantidad de propiedades inmobiliarias disponibles en un área determinada en un momento específico.</a:t>
            </a:r>
          </a:p>
          <a:p>
            <a:pPr algn="just">
              <a:buFont typeface="Arial" panose="020B0604020202020204" pitchFamily="34" charset="0"/>
              <a:buChar char="•"/>
            </a:pPr>
            <a:r>
              <a:rPr lang="es-MX" sz="2400" b="0" i="0" dirty="0">
                <a:solidFill>
                  <a:srgbClr val="0F0F0F"/>
                </a:solidFill>
                <a:effectLst/>
                <a:latin typeface="Söhne"/>
              </a:rPr>
              <a:t>Factores que influyen en la oferta incluyen la construcción de nuevas viviendas, la disponibilidad de terrenos para desarrollo, y la decisión de los propietarios de poner sus propiedades en el mercado.</a:t>
            </a:r>
          </a:p>
          <a:p>
            <a:pPr algn="just">
              <a:buFont typeface="Arial" panose="020B0604020202020204" pitchFamily="34" charset="0"/>
              <a:buChar char="•"/>
            </a:pPr>
            <a:r>
              <a:rPr lang="es-MX" sz="2400" b="0" i="0" dirty="0">
                <a:solidFill>
                  <a:srgbClr val="0F0F0F"/>
                </a:solidFill>
                <a:effectLst/>
                <a:latin typeface="Söhne"/>
              </a:rPr>
              <a:t>Cuando la oferta es alta, puede haber presión a la baja en los precios, ya que los compradores tienen más opciones entre las cuales elegir.</a:t>
            </a:r>
          </a:p>
        </p:txBody>
      </p:sp>
      <p:pic>
        <p:nvPicPr>
          <p:cNvPr id="5" name="Imagen 4">
            <a:extLst>
              <a:ext uri="{FF2B5EF4-FFF2-40B4-BE49-F238E27FC236}">
                <a16:creationId xmlns:a16="http://schemas.microsoft.com/office/drawing/2014/main" id="{E31EC8F4-F31F-4FEC-684A-0992B09563A1}"/>
              </a:ext>
            </a:extLst>
          </p:cNvPr>
          <p:cNvPicPr>
            <a:picLocks noChangeAspect="1"/>
          </p:cNvPicPr>
          <p:nvPr/>
        </p:nvPicPr>
        <p:blipFill>
          <a:blip r:embed="rId2"/>
          <a:stretch>
            <a:fillRect/>
          </a:stretch>
        </p:blipFill>
        <p:spPr>
          <a:xfrm>
            <a:off x="5919730" y="2291036"/>
            <a:ext cx="5953125" cy="2619375"/>
          </a:xfrm>
          <a:prstGeom prst="rect">
            <a:avLst/>
          </a:prstGeom>
        </p:spPr>
      </p:pic>
    </p:spTree>
    <p:extLst>
      <p:ext uri="{BB962C8B-B14F-4D97-AF65-F5344CB8AC3E}">
        <p14:creationId xmlns:p14="http://schemas.microsoft.com/office/powerpoint/2010/main" val="12845336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CAF3272-4A46-1452-21BB-A74402C84541}"/>
              </a:ext>
            </a:extLst>
          </p:cNvPr>
          <p:cNvSpPr>
            <a:spLocks noGrp="1"/>
          </p:cNvSpPr>
          <p:nvPr>
            <p:ph type="title"/>
          </p:nvPr>
        </p:nvSpPr>
        <p:spPr>
          <a:xfrm>
            <a:off x="839788" y="365125"/>
            <a:ext cx="8158438" cy="1384162"/>
          </a:xfrm>
        </p:spPr>
        <p:txBody>
          <a:bodyPr/>
          <a:lstStyle/>
          <a:p>
            <a:r>
              <a:rPr lang="es-ES" dirty="0">
                <a:solidFill>
                  <a:srgbClr val="00F3B5"/>
                </a:solidFill>
                <a:latin typeface="Prompt" panose="00000800000000000000" pitchFamily="2" charset="-34"/>
                <a:cs typeface="Prompt" panose="00000800000000000000" pitchFamily="2" charset="-34"/>
              </a:rPr>
              <a:t>Oferta y demanda</a:t>
            </a:r>
            <a:endParaRPr lang="es-PE" dirty="0">
              <a:solidFill>
                <a:srgbClr val="00F3B5"/>
              </a:solidFill>
              <a:latin typeface="Prompt" panose="00000800000000000000" pitchFamily="2" charset="-34"/>
              <a:cs typeface="Prompt" panose="00000800000000000000" pitchFamily="2" charset="-34"/>
            </a:endParaRPr>
          </a:p>
        </p:txBody>
      </p:sp>
      <p:sp>
        <p:nvSpPr>
          <p:cNvPr id="4" name="Marcador de contenido 3">
            <a:extLst>
              <a:ext uri="{FF2B5EF4-FFF2-40B4-BE49-F238E27FC236}">
                <a16:creationId xmlns:a16="http://schemas.microsoft.com/office/drawing/2014/main" id="{D6D7C216-6C98-1426-2327-678651468AF6}"/>
              </a:ext>
            </a:extLst>
          </p:cNvPr>
          <p:cNvSpPr>
            <a:spLocks noGrp="1"/>
          </p:cNvSpPr>
          <p:nvPr>
            <p:ph sz="half" idx="2"/>
          </p:nvPr>
        </p:nvSpPr>
        <p:spPr>
          <a:xfrm>
            <a:off x="427678" y="1506915"/>
            <a:ext cx="5323127" cy="4985959"/>
          </a:xfrm>
        </p:spPr>
        <p:txBody>
          <a:bodyPr>
            <a:normAutofit lnSpcReduction="10000"/>
          </a:bodyPr>
          <a:lstStyle/>
          <a:p>
            <a:pPr marL="0" indent="0" algn="l">
              <a:buNone/>
            </a:pPr>
            <a:r>
              <a:rPr lang="es-MX" sz="2400" b="1" i="0" dirty="0">
                <a:solidFill>
                  <a:srgbClr val="0F0F0F"/>
                </a:solidFill>
                <a:effectLst/>
                <a:latin typeface="Söhne"/>
              </a:rPr>
              <a:t>Demanda Inmobiliaria:</a:t>
            </a:r>
            <a:endParaRPr lang="es-MX" sz="2400" b="0" i="0" dirty="0">
              <a:solidFill>
                <a:srgbClr val="0F0F0F"/>
              </a:solidFill>
              <a:effectLst/>
              <a:latin typeface="Söhne"/>
            </a:endParaRPr>
          </a:p>
          <a:p>
            <a:pPr algn="just">
              <a:buFont typeface="Arial" panose="020B0604020202020204" pitchFamily="34" charset="0"/>
              <a:buChar char="•"/>
            </a:pPr>
            <a:r>
              <a:rPr lang="es-MX" sz="2400" b="0" i="0" dirty="0">
                <a:solidFill>
                  <a:srgbClr val="0F0F0F"/>
                </a:solidFill>
                <a:effectLst/>
                <a:latin typeface="Söhne"/>
              </a:rPr>
              <a:t>La demanda se refiere a la cantidad de personas que buscan comprar o alquilar propiedades en un área específica.</a:t>
            </a:r>
          </a:p>
          <a:p>
            <a:pPr algn="just">
              <a:buFont typeface="Arial" panose="020B0604020202020204" pitchFamily="34" charset="0"/>
              <a:buChar char="•"/>
            </a:pPr>
            <a:r>
              <a:rPr lang="es-MX" sz="2400" b="0" i="0" dirty="0">
                <a:solidFill>
                  <a:srgbClr val="0F0F0F"/>
                </a:solidFill>
                <a:effectLst/>
                <a:latin typeface="Söhne"/>
              </a:rPr>
              <a:t>Factores que afectan la demanda incluyen la población en crecimiento, la estabilidad económica, las tasas de interés hipotecario y las preferencias del consumidor.</a:t>
            </a:r>
          </a:p>
          <a:p>
            <a:pPr algn="just">
              <a:buFont typeface="Arial" panose="020B0604020202020204" pitchFamily="34" charset="0"/>
              <a:buChar char="•"/>
            </a:pPr>
            <a:r>
              <a:rPr lang="es-MX" sz="2400" b="0" i="0" dirty="0">
                <a:solidFill>
                  <a:srgbClr val="0F0F0F"/>
                </a:solidFill>
                <a:effectLst/>
                <a:latin typeface="Söhne"/>
              </a:rPr>
              <a:t>Una alta demanda puede llevar a un aumento en los precios, ya que los compradores compiten por un número limitado de propiedades disponibles.</a:t>
            </a:r>
          </a:p>
        </p:txBody>
      </p:sp>
      <p:pic>
        <p:nvPicPr>
          <p:cNvPr id="5" name="Imagen 4">
            <a:extLst>
              <a:ext uri="{FF2B5EF4-FFF2-40B4-BE49-F238E27FC236}">
                <a16:creationId xmlns:a16="http://schemas.microsoft.com/office/drawing/2014/main" id="{089883FD-1F69-6925-CDBA-229F371B1293}"/>
              </a:ext>
            </a:extLst>
          </p:cNvPr>
          <p:cNvPicPr>
            <a:picLocks noChangeAspect="1"/>
          </p:cNvPicPr>
          <p:nvPr/>
        </p:nvPicPr>
        <p:blipFill>
          <a:blip r:embed="rId2"/>
          <a:stretch>
            <a:fillRect/>
          </a:stretch>
        </p:blipFill>
        <p:spPr>
          <a:xfrm>
            <a:off x="5934533" y="1506916"/>
            <a:ext cx="2714625" cy="1685925"/>
          </a:xfrm>
          <a:prstGeom prst="rect">
            <a:avLst/>
          </a:prstGeom>
        </p:spPr>
      </p:pic>
      <p:pic>
        <p:nvPicPr>
          <p:cNvPr id="6" name="Imagen 5">
            <a:extLst>
              <a:ext uri="{FF2B5EF4-FFF2-40B4-BE49-F238E27FC236}">
                <a16:creationId xmlns:a16="http://schemas.microsoft.com/office/drawing/2014/main" id="{C54566CC-ED9D-0B9B-A8C3-D3EEEFB4579A}"/>
              </a:ext>
            </a:extLst>
          </p:cNvPr>
          <p:cNvPicPr>
            <a:picLocks noChangeAspect="1"/>
          </p:cNvPicPr>
          <p:nvPr/>
        </p:nvPicPr>
        <p:blipFill>
          <a:blip r:embed="rId3"/>
          <a:stretch>
            <a:fillRect/>
          </a:stretch>
        </p:blipFill>
        <p:spPr>
          <a:xfrm>
            <a:off x="8649158" y="3192841"/>
            <a:ext cx="3211417" cy="3211417"/>
          </a:xfrm>
          <a:prstGeom prst="rect">
            <a:avLst/>
          </a:prstGeom>
        </p:spPr>
      </p:pic>
    </p:spTree>
    <p:extLst>
      <p:ext uri="{BB962C8B-B14F-4D97-AF65-F5344CB8AC3E}">
        <p14:creationId xmlns:p14="http://schemas.microsoft.com/office/powerpoint/2010/main" val="32832134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CAF3272-4A46-1452-21BB-A74402C84541}"/>
              </a:ext>
            </a:extLst>
          </p:cNvPr>
          <p:cNvSpPr>
            <a:spLocks noGrp="1"/>
          </p:cNvSpPr>
          <p:nvPr>
            <p:ph type="title"/>
          </p:nvPr>
        </p:nvSpPr>
        <p:spPr>
          <a:xfrm>
            <a:off x="839788" y="365125"/>
            <a:ext cx="8158438" cy="1384162"/>
          </a:xfrm>
        </p:spPr>
        <p:txBody>
          <a:bodyPr/>
          <a:lstStyle/>
          <a:p>
            <a:r>
              <a:rPr lang="es-ES" dirty="0">
                <a:solidFill>
                  <a:srgbClr val="00F3B5"/>
                </a:solidFill>
                <a:latin typeface="Prompt" panose="00000800000000000000" pitchFamily="2" charset="-34"/>
                <a:cs typeface="Prompt" panose="00000800000000000000" pitchFamily="2" charset="-34"/>
              </a:rPr>
              <a:t>Oferta y demanda</a:t>
            </a:r>
            <a:endParaRPr lang="es-PE" dirty="0">
              <a:solidFill>
                <a:srgbClr val="00F3B5"/>
              </a:solidFill>
              <a:latin typeface="Prompt" panose="00000800000000000000" pitchFamily="2" charset="-34"/>
              <a:cs typeface="Prompt" panose="00000800000000000000" pitchFamily="2" charset="-34"/>
            </a:endParaRPr>
          </a:p>
        </p:txBody>
      </p:sp>
      <p:sp>
        <p:nvSpPr>
          <p:cNvPr id="4" name="Marcador de contenido 3">
            <a:extLst>
              <a:ext uri="{FF2B5EF4-FFF2-40B4-BE49-F238E27FC236}">
                <a16:creationId xmlns:a16="http://schemas.microsoft.com/office/drawing/2014/main" id="{D6D7C216-6C98-1426-2327-678651468AF6}"/>
              </a:ext>
            </a:extLst>
          </p:cNvPr>
          <p:cNvSpPr>
            <a:spLocks noGrp="1"/>
          </p:cNvSpPr>
          <p:nvPr>
            <p:ph sz="half" idx="2"/>
          </p:nvPr>
        </p:nvSpPr>
        <p:spPr>
          <a:xfrm>
            <a:off x="607707" y="1749287"/>
            <a:ext cx="5157787" cy="4651513"/>
          </a:xfrm>
        </p:spPr>
        <p:txBody>
          <a:bodyPr>
            <a:normAutofit fontScale="92500" lnSpcReduction="10000"/>
          </a:bodyPr>
          <a:lstStyle/>
          <a:p>
            <a:pPr marL="0" indent="0" algn="l">
              <a:buNone/>
            </a:pPr>
            <a:r>
              <a:rPr lang="es-MX" sz="2400" b="1" i="0" dirty="0">
                <a:solidFill>
                  <a:srgbClr val="0F0F0F"/>
                </a:solidFill>
                <a:effectLst/>
                <a:latin typeface="Söhne"/>
              </a:rPr>
              <a:t>Equilibrio del Mercado:</a:t>
            </a:r>
            <a:endParaRPr lang="es-MX" sz="2400" b="0" i="0" dirty="0">
              <a:solidFill>
                <a:srgbClr val="0F0F0F"/>
              </a:solidFill>
              <a:effectLst/>
              <a:latin typeface="Söhne"/>
            </a:endParaRPr>
          </a:p>
          <a:p>
            <a:pPr algn="just">
              <a:buFont typeface="Arial" panose="020B0604020202020204" pitchFamily="34" charset="0"/>
              <a:buChar char="•"/>
            </a:pPr>
            <a:r>
              <a:rPr lang="es-MX" sz="2400" b="0" i="0" dirty="0">
                <a:solidFill>
                  <a:srgbClr val="0F0F0F"/>
                </a:solidFill>
                <a:effectLst/>
                <a:latin typeface="Söhne"/>
              </a:rPr>
              <a:t>El equilibrio entre oferta y demanda es crucial para la estabilidad del mercado inmobiliario. Cuando la oferta y la demanda están relativamente equilibradas, los precios tienden a ser más estables.</a:t>
            </a:r>
          </a:p>
          <a:p>
            <a:pPr algn="just">
              <a:buFont typeface="Arial" panose="020B0604020202020204" pitchFamily="34" charset="0"/>
              <a:buChar char="•"/>
            </a:pPr>
            <a:r>
              <a:rPr lang="es-MX" sz="2400" b="0" i="0" dirty="0">
                <a:solidFill>
                  <a:srgbClr val="0F0F0F"/>
                </a:solidFill>
                <a:effectLst/>
                <a:latin typeface="Söhne"/>
              </a:rPr>
              <a:t>Desbalances, como una oferta escasa frente a una alta demanda, pueden generar aumentos significativos en los precios, creando un mercado vendedor.</a:t>
            </a:r>
          </a:p>
          <a:p>
            <a:pPr algn="just">
              <a:buFont typeface="Arial" panose="020B0604020202020204" pitchFamily="34" charset="0"/>
              <a:buChar char="•"/>
            </a:pPr>
            <a:r>
              <a:rPr lang="es-MX" sz="2400" b="0" i="0" dirty="0">
                <a:solidFill>
                  <a:srgbClr val="0F0F0F"/>
                </a:solidFill>
                <a:effectLst/>
                <a:latin typeface="Söhne"/>
              </a:rPr>
              <a:t>Por el contrario, un exceso de oferta puede llevar a una disminución de los precios y favorecer a los compradores.</a:t>
            </a:r>
          </a:p>
        </p:txBody>
      </p:sp>
      <p:pic>
        <p:nvPicPr>
          <p:cNvPr id="3" name="Imagen 2">
            <a:extLst>
              <a:ext uri="{FF2B5EF4-FFF2-40B4-BE49-F238E27FC236}">
                <a16:creationId xmlns:a16="http://schemas.microsoft.com/office/drawing/2014/main" id="{55BC684A-3657-8ADD-60BD-D19B5C752719}"/>
              </a:ext>
            </a:extLst>
          </p:cNvPr>
          <p:cNvPicPr>
            <a:picLocks noChangeAspect="1"/>
          </p:cNvPicPr>
          <p:nvPr/>
        </p:nvPicPr>
        <p:blipFill>
          <a:blip r:embed="rId3"/>
          <a:stretch>
            <a:fillRect/>
          </a:stretch>
        </p:blipFill>
        <p:spPr>
          <a:xfrm>
            <a:off x="6426508" y="1912983"/>
            <a:ext cx="4324120" cy="4324120"/>
          </a:xfrm>
          <a:prstGeom prst="rect">
            <a:avLst/>
          </a:prstGeom>
        </p:spPr>
      </p:pic>
    </p:spTree>
    <p:extLst>
      <p:ext uri="{BB962C8B-B14F-4D97-AF65-F5344CB8AC3E}">
        <p14:creationId xmlns:p14="http://schemas.microsoft.com/office/powerpoint/2010/main" val="34848318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CAF3272-4A46-1452-21BB-A74402C84541}"/>
              </a:ext>
            </a:extLst>
          </p:cNvPr>
          <p:cNvSpPr>
            <a:spLocks noGrp="1"/>
          </p:cNvSpPr>
          <p:nvPr>
            <p:ph type="title"/>
          </p:nvPr>
        </p:nvSpPr>
        <p:spPr>
          <a:xfrm>
            <a:off x="839788" y="365125"/>
            <a:ext cx="8158438" cy="1384162"/>
          </a:xfrm>
        </p:spPr>
        <p:txBody>
          <a:bodyPr/>
          <a:lstStyle/>
          <a:p>
            <a:r>
              <a:rPr lang="es-ES" dirty="0">
                <a:solidFill>
                  <a:srgbClr val="00F3B5"/>
                </a:solidFill>
                <a:latin typeface="Prompt" panose="00000800000000000000" pitchFamily="2" charset="-34"/>
                <a:cs typeface="Prompt" panose="00000800000000000000" pitchFamily="2" charset="-34"/>
              </a:rPr>
              <a:t>Oferta y demanda</a:t>
            </a:r>
            <a:endParaRPr lang="es-PE" dirty="0">
              <a:solidFill>
                <a:srgbClr val="00F3B5"/>
              </a:solidFill>
              <a:latin typeface="Prompt" panose="00000800000000000000" pitchFamily="2" charset="-34"/>
              <a:cs typeface="Prompt" panose="00000800000000000000" pitchFamily="2" charset="-34"/>
            </a:endParaRPr>
          </a:p>
        </p:txBody>
      </p:sp>
      <p:pic>
        <p:nvPicPr>
          <p:cNvPr id="9" name="Imagen 8">
            <a:extLst>
              <a:ext uri="{FF2B5EF4-FFF2-40B4-BE49-F238E27FC236}">
                <a16:creationId xmlns:a16="http://schemas.microsoft.com/office/drawing/2014/main" id="{80B93F92-52C1-646D-011E-C3CF59931B9F}"/>
              </a:ext>
            </a:extLst>
          </p:cNvPr>
          <p:cNvPicPr>
            <a:picLocks noChangeAspect="1"/>
          </p:cNvPicPr>
          <p:nvPr/>
        </p:nvPicPr>
        <p:blipFill rotWithShape="1">
          <a:blip r:embed="rId3"/>
          <a:srcRect l="13283" t="1014" r="14157" b="1014"/>
          <a:stretch/>
        </p:blipFill>
        <p:spPr>
          <a:xfrm>
            <a:off x="2673562" y="1421176"/>
            <a:ext cx="7592322" cy="5258986"/>
          </a:xfrm>
          <a:prstGeom prst="rect">
            <a:avLst/>
          </a:prstGeom>
        </p:spPr>
      </p:pic>
    </p:spTree>
    <p:extLst>
      <p:ext uri="{BB962C8B-B14F-4D97-AF65-F5344CB8AC3E}">
        <p14:creationId xmlns:p14="http://schemas.microsoft.com/office/powerpoint/2010/main" val="32459239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Rectángulo 5"/>
          <p:cNvSpPr/>
          <p:nvPr/>
        </p:nvSpPr>
        <p:spPr>
          <a:xfrm>
            <a:off x="1904948" y="2423937"/>
            <a:ext cx="9995900" cy="2123658"/>
          </a:xfrm>
          <a:prstGeom prst="rect">
            <a:avLst/>
          </a:prstGeom>
        </p:spPr>
        <p:txBody>
          <a:bodyPr wrap="square">
            <a:spAutoFit/>
          </a:bodyPr>
          <a:lstStyle/>
          <a:p>
            <a:r>
              <a:rPr lang="es-ES" sz="6600" dirty="0">
                <a:solidFill>
                  <a:srgbClr val="00F3B5"/>
                </a:solidFill>
                <a:latin typeface="Prompt" panose="00000800000000000000" pitchFamily="2" charset="-34"/>
                <a:cs typeface="Prompt" panose="00000800000000000000" pitchFamily="2" charset="-34"/>
              </a:rPr>
              <a:t>Gestión de proyectos inmobiliarios</a:t>
            </a:r>
            <a:endParaRPr lang="es-ES" sz="6600" dirty="0">
              <a:solidFill>
                <a:schemeClr val="bg1"/>
              </a:solidFill>
              <a:latin typeface="Prompt" panose="00000800000000000000" pitchFamily="2" charset="-34"/>
              <a:cs typeface="Prompt" panose="00000800000000000000" pitchFamily="2" charset="-34"/>
            </a:endParaRPr>
          </a:p>
        </p:txBody>
      </p:sp>
      <p:sp>
        <p:nvSpPr>
          <p:cNvPr id="7" name="CuadroTexto 6"/>
          <p:cNvSpPr txBox="1"/>
          <p:nvPr/>
        </p:nvSpPr>
        <p:spPr>
          <a:xfrm>
            <a:off x="1726249" y="1401509"/>
            <a:ext cx="3811425" cy="369332"/>
          </a:xfrm>
          <a:prstGeom prst="rect">
            <a:avLst/>
          </a:prstGeom>
          <a:noFill/>
        </p:spPr>
        <p:txBody>
          <a:bodyPr wrap="square" rtlCol="0">
            <a:spAutoFit/>
          </a:bodyPr>
          <a:lstStyle/>
          <a:p>
            <a:r>
              <a:rPr lang="es-ES" dirty="0">
                <a:solidFill>
                  <a:schemeClr val="bg1"/>
                </a:solidFill>
                <a:latin typeface="Prompt" panose="00000800000000000000" pitchFamily="2" charset="-34"/>
                <a:cs typeface="Prompt" panose="00000800000000000000" pitchFamily="2" charset="-34"/>
              </a:rPr>
              <a:t>CURSO DE FORMACIÓN</a:t>
            </a:r>
          </a:p>
        </p:txBody>
      </p:sp>
    </p:spTree>
    <p:extLst>
      <p:ext uri="{BB962C8B-B14F-4D97-AF65-F5344CB8AC3E}">
        <p14:creationId xmlns:p14="http://schemas.microsoft.com/office/powerpoint/2010/main" val="18256197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CAF3272-4A46-1452-21BB-A74402C84541}"/>
              </a:ext>
            </a:extLst>
          </p:cNvPr>
          <p:cNvSpPr>
            <a:spLocks noGrp="1"/>
          </p:cNvSpPr>
          <p:nvPr>
            <p:ph type="title"/>
          </p:nvPr>
        </p:nvSpPr>
        <p:spPr>
          <a:xfrm>
            <a:off x="839788" y="365125"/>
            <a:ext cx="8158438" cy="1384162"/>
          </a:xfrm>
        </p:spPr>
        <p:txBody>
          <a:bodyPr/>
          <a:lstStyle/>
          <a:p>
            <a:r>
              <a:rPr lang="es-ES" dirty="0">
                <a:solidFill>
                  <a:srgbClr val="00F3B5"/>
                </a:solidFill>
                <a:latin typeface="Prompt" panose="00000800000000000000" pitchFamily="2" charset="-34"/>
                <a:cs typeface="Prompt" panose="00000800000000000000" pitchFamily="2" charset="-34"/>
              </a:rPr>
              <a:t>Oferta y demanda</a:t>
            </a:r>
            <a:endParaRPr lang="es-PE" dirty="0">
              <a:solidFill>
                <a:srgbClr val="00F3B5"/>
              </a:solidFill>
              <a:latin typeface="Prompt" panose="00000800000000000000" pitchFamily="2" charset="-34"/>
              <a:cs typeface="Prompt" panose="00000800000000000000" pitchFamily="2" charset="-34"/>
            </a:endParaRPr>
          </a:p>
        </p:txBody>
      </p:sp>
      <p:pic>
        <p:nvPicPr>
          <p:cNvPr id="8" name="Imagen 7">
            <a:extLst>
              <a:ext uri="{FF2B5EF4-FFF2-40B4-BE49-F238E27FC236}">
                <a16:creationId xmlns:a16="http://schemas.microsoft.com/office/drawing/2014/main" id="{006865B3-6D34-3A75-686E-7951E0E3FD39}"/>
              </a:ext>
            </a:extLst>
          </p:cNvPr>
          <p:cNvPicPr>
            <a:picLocks noChangeAspect="1"/>
          </p:cNvPicPr>
          <p:nvPr/>
        </p:nvPicPr>
        <p:blipFill>
          <a:blip r:embed="rId3"/>
          <a:stretch>
            <a:fillRect/>
          </a:stretch>
        </p:blipFill>
        <p:spPr>
          <a:xfrm>
            <a:off x="5026197" y="1539968"/>
            <a:ext cx="6700693" cy="4871850"/>
          </a:xfrm>
          <a:prstGeom prst="rect">
            <a:avLst/>
          </a:prstGeom>
        </p:spPr>
      </p:pic>
      <p:sp>
        <p:nvSpPr>
          <p:cNvPr id="4" name="CuadroTexto 3">
            <a:extLst>
              <a:ext uri="{FF2B5EF4-FFF2-40B4-BE49-F238E27FC236}">
                <a16:creationId xmlns:a16="http://schemas.microsoft.com/office/drawing/2014/main" id="{C850D027-4984-79B1-A84F-F28ED072B3A4}"/>
              </a:ext>
            </a:extLst>
          </p:cNvPr>
          <p:cNvSpPr txBox="1"/>
          <p:nvPr/>
        </p:nvSpPr>
        <p:spPr>
          <a:xfrm>
            <a:off x="539827" y="1539968"/>
            <a:ext cx="4186409" cy="5016758"/>
          </a:xfrm>
          <a:prstGeom prst="rect">
            <a:avLst/>
          </a:prstGeom>
          <a:noFill/>
        </p:spPr>
        <p:txBody>
          <a:bodyPr wrap="square">
            <a:spAutoFit/>
          </a:bodyPr>
          <a:lstStyle/>
          <a:p>
            <a:r>
              <a:rPr lang="es-MX" sz="2000" dirty="0"/>
              <a:t>Anualmente en el Perú se conforman alrededor de 140 mil familias (Fuente: MVCS). Según CAPECO, se considera que la vivienda digna es un derecho de la población, esto quiere decir que no esté hacinada, que tenga una buena calidad de materiales, a su vez conste de servicios básicos. Existe un déficit habitacional de 1.56 millones de hogares, de los cuáles 395,956 pertenecen al ámbito rural y 1.17 millones al ámbito urbano </a:t>
            </a:r>
          </a:p>
          <a:p>
            <a:r>
              <a:rPr lang="es-MX" sz="2000" dirty="0"/>
              <a:t>Para entender el déficit habitacional debemos saber que el déficit total es la suma del déficit cuantitativo y el déficit cualitativo. </a:t>
            </a:r>
          </a:p>
        </p:txBody>
      </p:sp>
    </p:spTree>
    <p:extLst>
      <p:ext uri="{BB962C8B-B14F-4D97-AF65-F5344CB8AC3E}">
        <p14:creationId xmlns:p14="http://schemas.microsoft.com/office/powerpoint/2010/main" val="22036976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a:xfrm>
            <a:off x="1087719" y="2766940"/>
            <a:ext cx="5740371" cy="1429045"/>
          </a:xfrm>
        </p:spPr>
        <p:txBody>
          <a:bodyPr>
            <a:normAutofit/>
          </a:bodyPr>
          <a:lstStyle/>
          <a:p>
            <a:r>
              <a:rPr lang="es-ES" dirty="0">
                <a:solidFill>
                  <a:srgbClr val="00F3B5"/>
                </a:solidFill>
                <a:latin typeface="Prompt" panose="00000800000000000000" pitchFamily="2" charset="-34"/>
                <a:cs typeface="Prompt" panose="00000800000000000000" pitchFamily="2" charset="-34"/>
              </a:rPr>
              <a:t>Comunicación y comercialización.</a:t>
            </a:r>
          </a:p>
        </p:txBody>
      </p:sp>
    </p:spTree>
    <p:extLst>
      <p:ext uri="{BB962C8B-B14F-4D97-AF65-F5344CB8AC3E}">
        <p14:creationId xmlns:p14="http://schemas.microsoft.com/office/powerpoint/2010/main" val="11015760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ítulo 1">
            <a:extLst>
              <a:ext uri="{FF2B5EF4-FFF2-40B4-BE49-F238E27FC236}">
                <a16:creationId xmlns:a16="http://schemas.microsoft.com/office/drawing/2014/main" id="{23326B08-DA6B-E18B-60E8-1222D5121078}"/>
              </a:ext>
            </a:extLst>
          </p:cNvPr>
          <p:cNvSpPr>
            <a:spLocks noGrp="1"/>
          </p:cNvSpPr>
          <p:nvPr>
            <p:ph type="title"/>
          </p:nvPr>
        </p:nvSpPr>
        <p:spPr>
          <a:xfrm>
            <a:off x="470775" y="354246"/>
            <a:ext cx="8794411" cy="1429045"/>
          </a:xfrm>
        </p:spPr>
        <p:txBody>
          <a:bodyPr>
            <a:normAutofit/>
          </a:bodyPr>
          <a:lstStyle/>
          <a:p>
            <a:r>
              <a:rPr lang="es-ES" sz="4000" dirty="0">
                <a:solidFill>
                  <a:srgbClr val="00F3B5"/>
                </a:solidFill>
                <a:latin typeface="Prompt" panose="00000800000000000000" pitchFamily="2" charset="-34"/>
                <a:cs typeface="Prompt" panose="00000800000000000000" pitchFamily="2" charset="-34"/>
              </a:rPr>
              <a:t>Comunicación y comercialización.</a:t>
            </a:r>
          </a:p>
        </p:txBody>
      </p:sp>
      <p:sp>
        <p:nvSpPr>
          <p:cNvPr id="14" name="CuadroTexto 13">
            <a:extLst>
              <a:ext uri="{FF2B5EF4-FFF2-40B4-BE49-F238E27FC236}">
                <a16:creationId xmlns:a16="http://schemas.microsoft.com/office/drawing/2014/main" id="{52DAB9DF-1F0E-6894-57C4-CCA785252543}"/>
              </a:ext>
            </a:extLst>
          </p:cNvPr>
          <p:cNvSpPr txBox="1"/>
          <p:nvPr/>
        </p:nvSpPr>
        <p:spPr>
          <a:xfrm>
            <a:off x="544667" y="1556498"/>
            <a:ext cx="5144934" cy="4801314"/>
          </a:xfrm>
          <a:prstGeom prst="rect">
            <a:avLst/>
          </a:prstGeom>
          <a:noFill/>
        </p:spPr>
        <p:txBody>
          <a:bodyPr wrap="square">
            <a:spAutoFit/>
          </a:bodyPr>
          <a:lstStyle/>
          <a:p>
            <a:pPr algn="l">
              <a:buFont typeface="+mj-lt"/>
              <a:buAutoNum type="arabicPeriod"/>
            </a:pPr>
            <a:r>
              <a:rPr lang="es-MX" b="1" i="0" dirty="0">
                <a:effectLst/>
                <a:latin typeface="Söhne"/>
              </a:rPr>
              <a:t>Segmentación de Mercado:</a:t>
            </a:r>
            <a:endParaRPr lang="es-MX" b="0" i="0" dirty="0">
              <a:effectLst/>
              <a:latin typeface="Söhne"/>
            </a:endParaRPr>
          </a:p>
          <a:p>
            <a:pPr marL="742950" lvl="1" indent="-285750" algn="l">
              <a:buFont typeface="Wingdings" panose="05000000000000000000" pitchFamily="2" charset="2"/>
              <a:buChar char="ü"/>
            </a:pPr>
            <a:r>
              <a:rPr lang="es-MX" b="0" i="0" dirty="0">
                <a:effectLst/>
                <a:latin typeface="Söhne"/>
              </a:rPr>
              <a:t>Identificar y segmentar el mercado objetivo para los productos inmobiliarios. </a:t>
            </a:r>
          </a:p>
          <a:p>
            <a:pPr marL="742950" lvl="1" indent="-285750" algn="l">
              <a:buFont typeface="Wingdings" panose="05000000000000000000" pitchFamily="2" charset="2"/>
              <a:buChar char="ü"/>
            </a:pPr>
            <a:r>
              <a:rPr lang="es-MX" b="0" i="0" dirty="0">
                <a:effectLst/>
                <a:latin typeface="Söhne"/>
              </a:rPr>
              <a:t>Analizar las características demográficas, psicográficas y de comportamiento de los posibles compradores permite adaptar estrategias de comunicación específicas para satisfacer sus necesidades y preferencias.</a:t>
            </a:r>
          </a:p>
          <a:p>
            <a:pPr algn="l">
              <a:buFont typeface="+mj-lt"/>
              <a:buAutoNum type="arabicPeriod"/>
            </a:pPr>
            <a:r>
              <a:rPr lang="es-MX" b="1" i="0" dirty="0">
                <a:effectLst/>
                <a:latin typeface="Söhne"/>
              </a:rPr>
              <a:t>Estrategias Multicanal:</a:t>
            </a:r>
            <a:endParaRPr lang="es-MX" b="0" i="0" dirty="0">
              <a:effectLst/>
              <a:latin typeface="Söhne"/>
            </a:endParaRPr>
          </a:p>
          <a:p>
            <a:pPr marL="742950" lvl="1" indent="-285750" algn="l">
              <a:buFont typeface="Wingdings" panose="05000000000000000000" pitchFamily="2" charset="2"/>
              <a:buChar char="ü"/>
            </a:pPr>
            <a:r>
              <a:rPr lang="es-MX" b="0" i="0" dirty="0">
                <a:effectLst/>
                <a:latin typeface="Söhne"/>
              </a:rPr>
              <a:t>Implementar una estrategia de comunicación integral que abarque diversos canales, como redes sociales, sitios web, publicidad impresa y eventos locales. </a:t>
            </a:r>
          </a:p>
          <a:p>
            <a:pPr marL="742950" lvl="1" indent="-285750" algn="l">
              <a:buFont typeface="Wingdings" panose="05000000000000000000" pitchFamily="2" charset="2"/>
              <a:buChar char="ü"/>
            </a:pPr>
            <a:r>
              <a:rPr lang="es-MX" b="0" i="0" dirty="0">
                <a:effectLst/>
                <a:latin typeface="Söhne"/>
              </a:rPr>
              <a:t>La presencia consistente en múltiples plataformas amplifica la visibilidad de los productos inmobiliarios y facilita el acceso a una audiencia más amplia.</a:t>
            </a:r>
          </a:p>
        </p:txBody>
      </p:sp>
      <p:pic>
        <p:nvPicPr>
          <p:cNvPr id="15" name="Imagen 14">
            <a:extLst>
              <a:ext uri="{FF2B5EF4-FFF2-40B4-BE49-F238E27FC236}">
                <a16:creationId xmlns:a16="http://schemas.microsoft.com/office/drawing/2014/main" id="{26519A05-1BD8-13CF-AA2D-A71FD20DFDA5}"/>
              </a:ext>
            </a:extLst>
          </p:cNvPr>
          <p:cNvPicPr>
            <a:picLocks noChangeAspect="1"/>
          </p:cNvPicPr>
          <p:nvPr/>
        </p:nvPicPr>
        <p:blipFill>
          <a:blip r:embed="rId3"/>
          <a:stretch>
            <a:fillRect/>
          </a:stretch>
        </p:blipFill>
        <p:spPr>
          <a:xfrm>
            <a:off x="7473022" y="1681134"/>
            <a:ext cx="3584327" cy="2084762"/>
          </a:xfrm>
          <a:prstGeom prst="rect">
            <a:avLst/>
          </a:prstGeom>
        </p:spPr>
      </p:pic>
      <p:pic>
        <p:nvPicPr>
          <p:cNvPr id="16" name="Imagen 15">
            <a:extLst>
              <a:ext uri="{FF2B5EF4-FFF2-40B4-BE49-F238E27FC236}">
                <a16:creationId xmlns:a16="http://schemas.microsoft.com/office/drawing/2014/main" id="{AC791FB4-0382-2625-B4EB-7D17663B638F}"/>
              </a:ext>
            </a:extLst>
          </p:cNvPr>
          <p:cNvPicPr>
            <a:picLocks noChangeAspect="1"/>
          </p:cNvPicPr>
          <p:nvPr/>
        </p:nvPicPr>
        <p:blipFill>
          <a:blip r:embed="rId4"/>
          <a:stretch>
            <a:fillRect/>
          </a:stretch>
        </p:blipFill>
        <p:spPr>
          <a:xfrm>
            <a:off x="7473022" y="4100260"/>
            <a:ext cx="3584327" cy="2280031"/>
          </a:xfrm>
          <a:prstGeom prst="rect">
            <a:avLst/>
          </a:prstGeom>
        </p:spPr>
      </p:pic>
    </p:spTree>
    <p:extLst>
      <p:ext uri="{BB962C8B-B14F-4D97-AF65-F5344CB8AC3E}">
        <p14:creationId xmlns:p14="http://schemas.microsoft.com/office/powerpoint/2010/main" val="23047458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ítulo 1">
            <a:extLst>
              <a:ext uri="{FF2B5EF4-FFF2-40B4-BE49-F238E27FC236}">
                <a16:creationId xmlns:a16="http://schemas.microsoft.com/office/drawing/2014/main" id="{23326B08-DA6B-E18B-60E8-1222D5121078}"/>
              </a:ext>
            </a:extLst>
          </p:cNvPr>
          <p:cNvSpPr>
            <a:spLocks noGrp="1"/>
          </p:cNvSpPr>
          <p:nvPr>
            <p:ph type="title"/>
          </p:nvPr>
        </p:nvSpPr>
        <p:spPr>
          <a:xfrm>
            <a:off x="470775" y="354246"/>
            <a:ext cx="8794411" cy="1429045"/>
          </a:xfrm>
        </p:spPr>
        <p:txBody>
          <a:bodyPr>
            <a:normAutofit/>
          </a:bodyPr>
          <a:lstStyle/>
          <a:p>
            <a:r>
              <a:rPr lang="es-ES" sz="4000" dirty="0">
                <a:solidFill>
                  <a:srgbClr val="00F3B5"/>
                </a:solidFill>
                <a:latin typeface="Prompt" panose="00000800000000000000" pitchFamily="2" charset="-34"/>
                <a:cs typeface="Prompt" panose="00000800000000000000" pitchFamily="2" charset="-34"/>
              </a:rPr>
              <a:t>Comunicación y comercialización.</a:t>
            </a:r>
          </a:p>
        </p:txBody>
      </p:sp>
      <p:sp>
        <p:nvSpPr>
          <p:cNvPr id="14" name="CuadroTexto 13">
            <a:extLst>
              <a:ext uri="{FF2B5EF4-FFF2-40B4-BE49-F238E27FC236}">
                <a16:creationId xmlns:a16="http://schemas.microsoft.com/office/drawing/2014/main" id="{52DAB9DF-1F0E-6894-57C4-CCA785252543}"/>
              </a:ext>
            </a:extLst>
          </p:cNvPr>
          <p:cNvSpPr txBox="1"/>
          <p:nvPr/>
        </p:nvSpPr>
        <p:spPr>
          <a:xfrm>
            <a:off x="470776" y="1334826"/>
            <a:ext cx="5948498" cy="5078313"/>
          </a:xfrm>
          <a:prstGeom prst="rect">
            <a:avLst/>
          </a:prstGeom>
          <a:noFill/>
        </p:spPr>
        <p:txBody>
          <a:bodyPr wrap="square">
            <a:spAutoFit/>
          </a:bodyPr>
          <a:lstStyle/>
          <a:p>
            <a:pPr marL="342900" indent="-342900" algn="l">
              <a:buFont typeface="+mj-lt"/>
              <a:buAutoNum type="arabicPeriod" startAt="3"/>
            </a:pPr>
            <a:r>
              <a:rPr lang="es-MX" b="1" i="0" dirty="0" err="1">
                <a:effectLst/>
                <a:latin typeface="Söhne"/>
              </a:rPr>
              <a:t>Storytelling</a:t>
            </a:r>
            <a:r>
              <a:rPr lang="es-MX" b="1" i="0" dirty="0">
                <a:effectLst/>
                <a:latin typeface="Söhne"/>
              </a:rPr>
              <a:t> Inmobiliario:</a:t>
            </a:r>
            <a:endParaRPr lang="es-MX" b="0" i="0" dirty="0">
              <a:effectLst/>
              <a:latin typeface="Söhne"/>
            </a:endParaRPr>
          </a:p>
          <a:p>
            <a:pPr marL="742950" lvl="1" indent="-285750" algn="just">
              <a:buFont typeface="Wingdings" panose="05000000000000000000" pitchFamily="2" charset="2"/>
              <a:buChar char="ü"/>
            </a:pPr>
            <a:r>
              <a:rPr lang="es-MX" b="0" i="0" dirty="0">
                <a:effectLst/>
                <a:latin typeface="Söhne"/>
              </a:rPr>
              <a:t>Utilizar el </a:t>
            </a:r>
            <a:r>
              <a:rPr lang="es-MX" b="0" i="0" dirty="0" err="1">
                <a:effectLst/>
                <a:latin typeface="Söhne"/>
              </a:rPr>
              <a:t>storytelling</a:t>
            </a:r>
            <a:r>
              <a:rPr lang="es-MX" b="0" i="0" dirty="0">
                <a:effectLst/>
                <a:latin typeface="Söhne"/>
              </a:rPr>
              <a:t> como herramienta para crear conexiones emocionales con los potenciales compradores. </a:t>
            </a:r>
          </a:p>
          <a:p>
            <a:pPr marL="742950" lvl="1" indent="-285750" algn="just">
              <a:buFont typeface="Wingdings" panose="05000000000000000000" pitchFamily="2" charset="2"/>
              <a:buChar char="ü"/>
            </a:pPr>
            <a:r>
              <a:rPr lang="es-MX" b="0" i="0" dirty="0">
                <a:effectLst/>
                <a:latin typeface="Söhne"/>
              </a:rPr>
              <a:t>Contar historias que destaquen no solo las características físicas de las propiedades, sino también el estilo de vida y las experiencias que ofrecen contribuye a diferenciar la oferta y a construir una imagen atractiva.</a:t>
            </a:r>
          </a:p>
          <a:p>
            <a:pPr lvl="1" algn="just"/>
            <a:endParaRPr lang="es-MX" b="0" i="0" dirty="0">
              <a:effectLst/>
              <a:latin typeface="Söhne"/>
            </a:endParaRPr>
          </a:p>
          <a:p>
            <a:pPr algn="l">
              <a:buFont typeface="+mj-lt"/>
              <a:buAutoNum type="arabicPeriod" startAt="3"/>
            </a:pPr>
            <a:r>
              <a:rPr lang="es-MX" b="1" i="0" dirty="0">
                <a:effectLst/>
                <a:latin typeface="Söhne"/>
              </a:rPr>
              <a:t>Colaboración con Profesionales del Diseño y Fotografía:</a:t>
            </a:r>
            <a:endParaRPr lang="es-MX" b="0" i="0" dirty="0">
              <a:effectLst/>
              <a:latin typeface="Söhne"/>
            </a:endParaRPr>
          </a:p>
          <a:p>
            <a:pPr marL="742950" lvl="1" indent="-285750" algn="just">
              <a:buFont typeface="Wingdings" panose="05000000000000000000" pitchFamily="2" charset="2"/>
              <a:buChar char="ü"/>
            </a:pPr>
            <a:r>
              <a:rPr lang="es-MX" b="0" i="0" dirty="0">
                <a:effectLst/>
                <a:latin typeface="Söhne"/>
              </a:rPr>
              <a:t>Invertir en servicios profesionales de diseño y fotografía para presentar las propiedades de manera atractiva y profesional. </a:t>
            </a:r>
          </a:p>
          <a:p>
            <a:pPr marL="742950" lvl="1" indent="-285750" algn="just">
              <a:buFont typeface="Wingdings" panose="05000000000000000000" pitchFamily="2" charset="2"/>
              <a:buChar char="ü"/>
            </a:pPr>
            <a:r>
              <a:rPr lang="es-MX" b="0" i="0" dirty="0">
                <a:effectLst/>
                <a:latin typeface="Söhne"/>
              </a:rPr>
              <a:t>Las imágenes impactantes y el diseño cuidado son fundamentales para captar la atención y transmitir la calidad de las propiedades, tanto en materiales impresos como en plataformas en línea.</a:t>
            </a:r>
          </a:p>
        </p:txBody>
      </p:sp>
      <p:pic>
        <p:nvPicPr>
          <p:cNvPr id="2" name="Imagen 1">
            <a:extLst>
              <a:ext uri="{FF2B5EF4-FFF2-40B4-BE49-F238E27FC236}">
                <a16:creationId xmlns:a16="http://schemas.microsoft.com/office/drawing/2014/main" id="{2A779142-AC52-D3CB-7A7A-DFC95DC62E81}"/>
              </a:ext>
            </a:extLst>
          </p:cNvPr>
          <p:cNvPicPr>
            <a:picLocks noChangeAspect="1"/>
          </p:cNvPicPr>
          <p:nvPr/>
        </p:nvPicPr>
        <p:blipFill>
          <a:blip r:embed="rId3"/>
          <a:stretch>
            <a:fillRect/>
          </a:stretch>
        </p:blipFill>
        <p:spPr>
          <a:xfrm>
            <a:off x="6645812" y="1683232"/>
            <a:ext cx="5238750" cy="4381500"/>
          </a:xfrm>
          <a:prstGeom prst="rect">
            <a:avLst/>
          </a:prstGeom>
        </p:spPr>
      </p:pic>
    </p:spTree>
    <p:extLst>
      <p:ext uri="{BB962C8B-B14F-4D97-AF65-F5344CB8AC3E}">
        <p14:creationId xmlns:p14="http://schemas.microsoft.com/office/powerpoint/2010/main" val="19710286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a:xfrm>
            <a:off x="1087719" y="2766940"/>
            <a:ext cx="5740371" cy="1429045"/>
          </a:xfrm>
        </p:spPr>
        <p:txBody>
          <a:bodyPr>
            <a:normAutofit/>
          </a:bodyPr>
          <a:lstStyle/>
          <a:p>
            <a:r>
              <a:rPr lang="es-ES" dirty="0">
                <a:solidFill>
                  <a:srgbClr val="00F3B5"/>
                </a:solidFill>
                <a:latin typeface="Prompt" panose="00000800000000000000" pitchFamily="2" charset="-34"/>
                <a:cs typeface="Prompt" panose="00000800000000000000" pitchFamily="2" charset="-34"/>
              </a:rPr>
              <a:t>Desarrollo de marca personal.</a:t>
            </a:r>
          </a:p>
        </p:txBody>
      </p:sp>
    </p:spTree>
    <p:extLst>
      <p:ext uri="{BB962C8B-B14F-4D97-AF65-F5344CB8AC3E}">
        <p14:creationId xmlns:p14="http://schemas.microsoft.com/office/powerpoint/2010/main" val="27304400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ítulo 1">
            <a:extLst>
              <a:ext uri="{FF2B5EF4-FFF2-40B4-BE49-F238E27FC236}">
                <a16:creationId xmlns:a16="http://schemas.microsoft.com/office/drawing/2014/main" id="{6527CF1A-F8A4-6AD8-7E2A-013F02E82D8E}"/>
              </a:ext>
            </a:extLst>
          </p:cNvPr>
          <p:cNvSpPr>
            <a:spLocks noGrp="1"/>
          </p:cNvSpPr>
          <p:nvPr>
            <p:ph type="title"/>
          </p:nvPr>
        </p:nvSpPr>
        <p:spPr>
          <a:xfrm>
            <a:off x="355629" y="442381"/>
            <a:ext cx="8391764" cy="1331335"/>
          </a:xfrm>
        </p:spPr>
        <p:txBody>
          <a:bodyPr>
            <a:normAutofit/>
          </a:bodyPr>
          <a:lstStyle/>
          <a:p>
            <a:r>
              <a:rPr lang="es-ES" dirty="0">
                <a:solidFill>
                  <a:srgbClr val="00F3B5"/>
                </a:solidFill>
                <a:latin typeface="Prompt" panose="00000800000000000000" pitchFamily="2" charset="-34"/>
                <a:cs typeface="Prompt" panose="00000800000000000000" pitchFamily="2" charset="-34"/>
              </a:rPr>
              <a:t>Desarrollo de marca personal.</a:t>
            </a:r>
          </a:p>
        </p:txBody>
      </p:sp>
      <p:sp>
        <p:nvSpPr>
          <p:cNvPr id="11" name="CuadroTexto 10">
            <a:extLst>
              <a:ext uri="{FF2B5EF4-FFF2-40B4-BE49-F238E27FC236}">
                <a16:creationId xmlns:a16="http://schemas.microsoft.com/office/drawing/2014/main" id="{52A1BC3E-1966-6C32-889E-5698545917F0}"/>
              </a:ext>
            </a:extLst>
          </p:cNvPr>
          <p:cNvSpPr txBox="1"/>
          <p:nvPr/>
        </p:nvSpPr>
        <p:spPr>
          <a:xfrm>
            <a:off x="922663" y="1773716"/>
            <a:ext cx="6097836" cy="4093428"/>
          </a:xfrm>
          <a:prstGeom prst="rect">
            <a:avLst/>
          </a:prstGeom>
          <a:noFill/>
        </p:spPr>
        <p:txBody>
          <a:bodyPr wrap="square">
            <a:spAutoFit/>
          </a:bodyPr>
          <a:lstStyle/>
          <a:p>
            <a:pPr algn="l">
              <a:buFont typeface="+mj-lt"/>
              <a:buAutoNum type="arabicPeriod"/>
            </a:pPr>
            <a:r>
              <a:rPr lang="es-MX" sz="2000" b="1" i="0" dirty="0">
                <a:effectLst/>
                <a:latin typeface="Söhne"/>
              </a:rPr>
              <a:t>Definición de Propósito y Valores:</a:t>
            </a:r>
            <a:endParaRPr lang="es-MX" sz="2000" b="0" i="0" dirty="0">
              <a:effectLst/>
              <a:latin typeface="Söhne"/>
            </a:endParaRPr>
          </a:p>
          <a:p>
            <a:pPr marL="742950" lvl="1" indent="-285750" algn="just">
              <a:buFont typeface="Arial" panose="020B0604020202020204" pitchFamily="34" charset="0"/>
              <a:buChar char="•"/>
            </a:pPr>
            <a:r>
              <a:rPr lang="es-MX" sz="2000" b="0" i="0" dirty="0">
                <a:effectLst/>
                <a:latin typeface="Söhne"/>
              </a:rPr>
              <a:t>Establecer un claro propósito y definir los valores fundamentales que guiarán la marca personal.</a:t>
            </a:r>
          </a:p>
          <a:p>
            <a:pPr marL="742950" lvl="1" indent="-285750" algn="just">
              <a:buFont typeface="Arial" panose="020B0604020202020204" pitchFamily="34" charset="0"/>
              <a:buChar char="•"/>
            </a:pPr>
            <a:r>
              <a:rPr lang="es-MX" sz="2000" b="0" i="0" dirty="0">
                <a:effectLst/>
                <a:latin typeface="Söhne"/>
              </a:rPr>
              <a:t>Comprender el por qué detrás de la presencia en el ámbito profesional ayuda a construir una narrativa auténtica y coherente.</a:t>
            </a:r>
          </a:p>
          <a:p>
            <a:pPr algn="l">
              <a:buFont typeface="+mj-lt"/>
              <a:buAutoNum type="arabicPeriod"/>
            </a:pPr>
            <a:r>
              <a:rPr lang="es-MX" sz="2000" b="1" i="0" dirty="0">
                <a:effectLst/>
                <a:latin typeface="Söhne"/>
              </a:rPr>
              <a:t>Identidad Visual y Consistencia:</a:t>
            </a:r>
            <a:endParaRPr lang="es-MX" sz="2000" b="0" i="0" dirty="0">
              <a:effectLst/>
              <a:latin typeface="Söhne"/>
            </a:endParaRPr>
          </a:p>
          <a:p>
            <a:pPr marL="742950" lvl="1" indent="-285750" algn="just">
              <a:buFont typeface="Arial" panose="020B0604020202020204" pitchFamily="34" charset="0"/>
              <a:buChar char="•"/>
            </a:pPr>
            <a:r>
              <a:rPr lang="es-MX" sz="2000" b="0" i="0" dirty="0">
                <a:effectLst/>
                <a:latin typeface="Söhne"/>
              </a:rPr>
              <a:t>Crear una identidad visual sólida que incluya elementos como un logo personal, colores y tipografías. </a:t>
            </a:r>
          </a:p>
          <a:p>
            <a:pPr marL="742950" lvl="1" indent="-285750" algn="just">
              <a:buFont typeface="Arial" panose="020B0604020202020204" pitchFamily="34" charset="0"/>
              <a:buChar char="•"/>
            </a:pPr>
            <a:r>
              <a:rPr lang="es-MX" sz="2000" b="0" i="0" dirty="0">
                <a:effectLst/>
                <a:latin typeface="Söhne"/>
              </a:rPr>
              <a:t>Mantener consistencia en la presencia en línea y fuera de ella refuerza la </a:t>
            </a:r>
            <a:r>
              <a:rPr lang="es-MX" sz="2000" b="0" i="0" dirty="0" err="1">
                <a:effectLst/>
                <a:latin typeface="Söhne"/>
              </a:rPr>
              <a:t>memorabilidad</a:t>
            </a:r>
            <a:r>
              <a:rPr lang="es-MX" sz="2000" b="0" i="0" dirty="0">
                <a:effectLst/>
                <a:latin typeface="Söhne"/>
              </a:rPr>
              <a:t> y facilita la asociación de la marca con su titular.</a:t>
            </a:r>
          </a:p>
        </p:txBody>
      </p:sp>
      <p:pic>
        <p:nvPicPr>
          <p:cNvPr id="12" name="Imagen 11">
            <a:extLst>
              <a:ext uri="{FF2B5EF4-FFF2-40B4-BE49-F238E27FC236}">
                <a16:creationId xmlns:a16="http://schemas.microsoft.com/office/drawing/2014/main" id="{2C7CEBF8-8476-F773-6D8E-5CD9A77B0055}"/>
              </a:ext>
            </a:extLst>
          </p:cNvPr>
          <p:cNvPicPr>
            <a:picLocks noChangeAspect="1"/>
          </p:cNvPicPr>
          <p:nvPr/>
        </p:nvPicPr>
        <p:blipFill>
          <a:blip r:embed="rId2"/>
          <a:stretch>
            <a:fillRect/>
          </a:stretch>
        </p:blipFill>
        <p:spPr>
          <a:xfrm>
            <a:off x="7284569" y="1685581"/>
            <a:ext cx="4315858" cy="4315858"/>
          </a:xfrm>
          <a:prstGeom prst="rect">
            <a:avLst/>
          </a:prstGeom>
        </p:spPr>
      </p:pic>
    </p:spTree>
    <p:extLst>
      <p:ext uri="{BB962C8B-B14F-4D97-AF65-F5344CB8AC3E}">
        <p14:creationId xmlns:p14="http://schemas.microsoft.com/office/powerpoint/2010/main" val="24753139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ítulo 1">
            <a:extLst>
              <a:ext uri="{FF2B5EF4-FFF2-40B4-BE49-F238E27FC236}">
                <a16:creationId xmlns:a16="http://schemas.microsoft.com/office/drawing/2014/main" id="{6527CF1A-F8A4-6AD8-7E2A-013F02E82D8E}"/>
              </a:ext>
            </a:extLst>
          </p:cNvPr>
          <p:cNvSpPr>
            <a:spLocks noGrp="1"/>
          </p:cNvSpPr>
          <p:nvPr>
            <p:ph type="title"/>
          </p:nvPr>
        </p:nvSpPr>
        <p:spPr>
          <a:xfrm>
            <a:off x="355629" y="442381"/>
            <a:ext cx="8391764" cy="1331335"/>
          </a:xfrm>
        </p:spPr>
        <p:txBody>
          <a:bodyPr>
            <a:normAutofit/>
          </a:bodyPr>
          <a:lstStyle/>
          <a:p>
            <a:r>
              <a:rPr lang="es-ES" dirty="0">
                <a:solidFill>
                  <a:srgbClr val="00F3B5"/>
                </a:solidFill>
                <a:latin typeface="Prompt" panose="00000800000000000000" pitchFamily="2" charset="-34"/>
                <a:cs typeface="Prompt" panose="00000800000000000000" pitchFamily="2" charset="-34"/>
              </a:rPr>
              <a:t>Desarrollo de marca personal.</a:t>
            </a:r>
          </a:p>
        </p:txBody>
      </p:sp>
      <p:sp>
        <p:nvSpPr>
          <p:cNvPr id="5" name="CuadroTexto 4">
            <a:extLst>
              <a:ext uri="{FF2B5EF4-FFF2-40B4-BE49-F238E27FC236}">
                <a16:creationId xmlns:a16="http://schemas.microsoft.com/office/drawing/2014/main" id="{FC87404F-48BC-BB8C-8A87-753ED63E8B4E}"/>
              </a:ext>
            </a:extLst>
          </p:cNvPr>
          <p:cNvSpPr txBox="1"/>
          <p:nvPr/>
        </p:nvSpPr>
        <p:spPr>
          <a:xfrm>
            <a:off x="661012" y="1685581"/>
            <a:ext cx="10036366" cy="4801314"/>
          </a:xfrm>
          <a:prstGeom prst="rect">
            <a:avLst/>
          </a:prstGeom>
          <a:noFill/>
        </p:spPr>
        <p:txBody>
          <a:bodyPr wrap="square">
            <a:spAutoFit/>
          </a:bodyPr>
          <a:lstStyle/>
          <a:p>
            <a:r>
              <a:rPr lang="es-MX" b="1" dirty="0"/>
              <a:t>3. Contenido Relevante y Auténtico:</a:t>
            </a:r>
          </a:p>
          <a:p>
            <a:pPr marL="285750" indent="-285750">
              <a:buFont typeface="Arial" panose="020B0604020202020204" pitchFamily="34" charset="0"/>
              <a:buChar char="•"/>
            </a:pPr>
            <a:r>
              <a:rPr lang="es-MX" dirty="0"/>
              <a:t>Desarrollar y compartir contenido relevante que demuestre conocimientos, habilidades y personalidad. </a:t>
            </a:r>
          </a:p>
          <a:p>
            <a:pPr marL="285750" indent="-285750">
              <a:buFont typeface="Arial" panose="020B0604020202020204" pitchFamily="34" charset="0"/>
              <a:buChar char="•"/>
            </a:pPr>
            <a:r>
              <a:rPr lang="es-MX" dirty="0"/>
              <a:t>La autenticidad en la comunicación contribuye a construir conexiones genuinas con la audiencia y a diferenciar la marca personal en un entorno saturado de información.</a:t>
            </a:r>
          </a:p>
          <a:p>
            <a:endParaRPr lang="es-MX" dirty="0"/>
          </a:p>
          <a:p>
            <a:r>
              <a:rPr lang="es-MX" b="1" dirty="0"/>
              <a:t>4. Redes Sociales Estratégicas:</a:t>
            </a:r>
          </a:p>
          <a:p>
            <a:pPr marL="285750" indent="-285750">
              <a:buFont typeface="Arial" panose="020B0604020202020204" pitchFamily="34" charset="0"/>
              <a:buChar char="•"/>
            </a:pPr>
            <a:r>
              <a:rPr lang="es-MX" dirty="0"/>
              <a:t>Utilizar plataformas de redes sociales de manera estratégica, seleccionando aquellas que mejor se alineen con los objetivos profesionales. </a:t>
            </a:r>
          </a:p>
          <a:p>
            <a:pPr marL="285750" indent="-285750">
              <a:buFont typeface="Arial" panose="020B0604020202020204" pitchFamily="34" charset="0"/>
              <a:buChar char="•"/>
            </a:pPr>
            <a:r>
              <a:rPr lang="es-MX" dirty="0"/>
              <a:t>Participar activamente en estas plataformas, establecer conexiones significativas y compartir contenido valioso contribuyen al crecimiento y reconocimiento de la marca personal.</a:t>
            </a:r>
          </a:p>
          <a:p>
            <a:endParaRPr lang="es-MX" dirty="0"/>
          </a:p>
          <a:p>
            <a:r>
              <a:rPr lang="es-MX" b="1" dirty="0"/>
              <a:t>5. Gestión de Reputación en Línea:</a:t>
            </a:r>
          </a:p>
          <a:p>
            <a:pPr marL="285750" indent="-285750">
              <a:buFont typeface="Arial" panose="020B0604020202020204" pitchFamily="34" charset="0"/>
              <a:buChar char="•"/>
            </a:pPr>
            <a:r>
              <a:rPr lang="es-MX" dirty="0"/>
              <a:t>Monitorear activamente la presencia en línea y gestionar la reputación digital. </a:t>
            </a:r>
          </a:p>
          <a:p>
            <a:pPr marL="285750" indent="-285750">
              <a:buFont typeface="Arial" panose="020B0604020202020204" pitchFamily="34" charset="0"/>
              <a:buChar char="•"/>
            </a:pPr>
            <a:r>
              <a:rPr lang="es-MX" dirty="0"/>
              <a:t>Responder de manera profesional a comentarios y críticas, así como mantener actualizada la información en perfiles profesionales, fortalece la credibilidad y confianza asociadas a la marca personal.</a:t>
            </a:r>
          </a:p>
        </p:txBody>
      </p:sp>
    </p:spTree>
    <p:extLst>
      <p:ext uri="{BB962C8B-B14F-4D97-AF65-F5344CB8AC3E}">
        <p14:creationId xmlns:p14="http://schemas.microsoft.com/office/powerpoint/2010/main" val="13390811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a:xfrm>
            <a:off x="1087718" y="2766940"/>
            <a:ext cx="8124647" cy="1429045"/>
          </a:xfrm>
        </p:spPr>
        <p:txBody>
          <a:bodyPr>
            <a:normAutofit fontScale="90000"/>
          </a:bodyPr>
          <a:lstStyle/>
          <a:p>
            <a:r>
              <a:rPr lang="es-MX" dirty="0">
                <a:solidFill>
                  <a:srgbClr val="00F3B5"/>
                </a:solidFill>
                <a:latin typeface="Prompt" panose="00000800000000000000" pitchFamily="2" charset="-34"/>
                <a:cs typeface="Prompt" panose="00000800000000000000" pitchFamily="2" charset="-34"/>
              </a:rPr>
              <a:t>Posicionamiento, herramientas y plataformas digitales</a:t>
            </a:r>
            <a:r>
              <a:rPr lang="es-ES" dirty="0">
                <a:solidFill>
                  <a:srgbClr val="00F3B5"/>
                </a:solidFill>
                <a:latin typeface="Prompt" panose="00000800000000000000" pitchFamily="2" charset="-34"/>
                <a:cs typeface="Prompt" panose="00000800000000000000" pitchFamily="2" charset="-34"/>
              </a:rPr>
              <a:t>.</a:t>
            </a:r>
          </a:p>
        </p:txBody>
      </p:sp>
    </p:spTree>
    <p:extLst>
      <p:ext uri="{BB962C8B-B14F-4D97-AF65-F5344CB8AC3E}">
        <p14:creationId xmlns:p14="http://schemas.microsoft.com/office/powerpoint/2010/main" val="36272892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uadroTexto 10">
            <a:extLst>
              <a:ext uri="{FF2B5EF4-FFF2-40B4-BE49-F238E27FC236}">
                <a16:creationId xmlns:a16="http://schemas.microsoft.com/office/drawing/2014/main" id="{7C6488F4-F812-9DBF-EC34-4D4C44D65E66}"/>
              </a:ext>
            </a:extLst>
          </p:cNvPr>
          <p:cNvSpPr txBox="1"/>
          <p:nvPr/>
        </p:nvSpPr>
        <p:spPr>
          <a:xfrm>
            <a:off x="625208" y="1783291"/>
            <a:ext cx="4585770" cy="4524315"/>
          </a:xfrm>
          <a:prstGeom prst="rect">
            <a:avLst/>
          </a:prstGeom>
          <a:noFill/>
        </p:spPr>
        <p:txBody>
          <a:bodyPr wrap="square">
            <a:spAutoFit/>
          </a:bodyPr>
          <a:lstStyle/>
          <a:p>
            <a:pPr algn="just"/>
            <a:r>
              <a:rPr lang="es-MX" sz="2400" dirty="0"/>
              <a:t>El posicionamiento en el mercado inmobiliario es esencial para destacar y diferenciar una oferta inmobiliaria en un entorno altamente competitivo. </a:t>
            </a:r>
          </a:p>
          <a:p>
            <a:pPr algn="just"/>
            <a:r>
              <a:rPr lang="es-MX" sz="2400" dirty="0"/>
              <a:t>En este sector, el posicionamiento no se limita únicamente a la ubicación geográfica, sino que también abarca aspectos como la calidad de construcción, servicios asociados, diseño arquitectónico y precios.</a:t>
            </a:r>
            <a:endParaRPr lang="es-PE" sz="2400" dirty="0"/>
          </a:p>
        </p:txBody>
      </p:sp>
      <p:pic>
        <p:nvPicPr>
          <p:cNvPr id="12" name="Imagen 11">
            <a:extLst>
              <a:ext uri="{FF2B5EF4-FFF2-40B4-BE49-F238E27FC236}">
                <a16:creationId xmlns:a16="http://schemas.microsoft.com/office/drawing/2014/main" id="{C51E3F49-BF16-01DF-DAEE-7A500C7FFF45}"/>
              </a:ext>
            </a:extLst>
          </p:cNvPr>
          <p:cNvPicPr>
            <a:picLocks noChangeAspect="1"/>
          </p:cNvPicPr>
          <p:nvPr/>
        </p:nvPicPr>
        <p:blipFill>
          <a:blip r:embed="rId2"/>
          <a:stretch>
            <a:fillRect/>
          </a:stretch>
        </p:blipFill>
        <p:spPr>
          <a:xfrm>
            <a:off x="5892818" y="2426119"/>
            <a:ext cx="5401884" cy="2813843"/>
          </a:xfrm>
          <a:prstGeom prst="rect">
            <a:avLst/>
          </a:prstGeom>
        </p:spPr>
      </p:pic>
      <p:sp>
        <p:nvSpPr>
          <p:cNvPr id="3" name="Título 2">
            <a:extLst>
              <a:ext uri="{FF2B5EF4-FFF2-40B4-BE49-F238E27FC236}">
                <a16:creationId xmlns:a16="http://schemas.microsoft.com/office/drawing/2014/main" id="{F081A934-B98F-99AE-C60D-8BD4DE1718F9}"/>
              </a:ext>
            </a:extLst>
          </p:cNvPr>
          <p:cNvSpPr>
            <a:spLocks noGrp="1"/>
          </p:cNvSpPr>
          <p:nvPr>
            <p:ph type="title"/>
          </p:nvPr>
        </p:nvSpPr>
        <p:spPr>
          <a:xfrm>
            <a:off x="839788" y="365125"/>
            <a:ext cx="8469465" cy="1325563"/>
          </a:xfrm>
        </p:spPr>
        <p:txBody>
          <a:bodyPr>
            <a:normAutofit/>
          </a:bodyPr>
          <a:lstStyle/>
          <a:p>
            <a:r>
              <a:rPr lang="es-MX" sz="4000" dirty="0">
                <a:solidFill>
                  <a:srgbClr val="00F3B5"/>
                </a:solidFill>
                <a:latin typeface="Prompt" panose="00000800000000000000" pitchFamily="2" charset="-34"/>
                <a:cs typeface="Prompt" panose="00000800000000000000" pitchFamily="2" charset="-34"/>
              </a:rPr>
              <a:t>Posicionamiento, herramientas y plataformas digitales</a:t>
            </a:r>
            <a:r>
              <a:rPr lang="es-ES" sz="4000" dirty="0">
                <a:solidFill>
                  <a:srgbClr val="00F3B5"/>
                </a:solidFill>
                <a:latin typeface="Prompt" panose="00000800000000000000" pitchFamily="2" charset="-34"/>
                <a:cs typeface="Prompt" panose="00000800000000000000" pitchFamily="2" charset="-34"/>
              </a:rPr>
              <a:t>.</a:t>
            </a:r>
            <a:endParaRPr lang="es-PE" sz="4000" dirty="0"/>
          </a:p>
        </p:txBody>
      </p:sp>
    </p:spTree>
    <p:extLst>
      <p:ext uri="{BB962C8B-B14F-4D97-AF65-F5344CB8AC3E}">
        <p14:creationId xmlns:p14="http://schemas.microsoft.com/office/powerpoint/2010/main" val="39854888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uadroTexto 10">
            <a:extLst>
              <a:ext uri="{FF2B5EF4-FFF2-40B4-BE49-F238E27FC236}">
                <a16:creationId xmlns:a16="http://schemas.microsoft.com/office/drawing/2014/main" id="{7C6488F4-F812-9DBF-EC34-4D4C44D65E66}"/>
              </a:ext>
            </a:extLst>
          </p:cNvPr>
          <p:cNvSpPr txBox="1"/>
          <p:nvPr/>
        </p:nvSpPr>
        <p:spPr>
          <a:xfrm>
            <a:off x="933681" y="1783291"/>
            <a:ext cx="4585770" cy="4093428"/>
          </a:xfrm>
          <a:prstGeom prst="rect">
            <a:avLst/>
          </a:prstGeom>
          <a:noFill/>
        </p:spPr>
        <p:txBody>
          <a:bodyPr wrap="square">
            <a:spAutoFit/>
          </a:bodyPr>
          <a:lstStyle/>
          <a:p>
            <a:pPr algn="just"/>
            <a:r>
              <a:rPr lang="es-MX" sz="2000" b="0" i="0" dirty="0">
                <a:solidFill>
                  <a:srgbClr val="0F0F0F"/>
                </a:solidFill>
                <a:effectLst/>
                <a:latin typeface="Söhne"/>
              </a:rPr>
              <a:t>Para lograr un posicionamiento exitoso, es crucial entender las necesidades y deseos específicos del público objetivo. Identificar el segmento de mercado al que se desea llegar permitirá adaptar la estrategia de marketing y comunicación de manera efectiva. Ya sea destacando características exclusivas, resaltando beneficios específicos o implementando estrategias de precios competitivas, el posicionamiento busca crear una percepción única en la mente de los potenciales compradores.</a:t>
            </a:r>
            <a:endParaRPr lang="es-PE" sz="2000" dirty="0"/>
          </a:p>
        </p:txBody>
      </p:sp>
      <p:pic>
        <p:nvPicPr>
          <p:cNvPr id="2" name="Imagen 1">
            <a:extLst>
              <a:ext uri="{FF2B5EF4-FFF2-40B4-BE49-F238E27FC236}">
                <a16:creationId xmlns:a16="http://schemas.microsoft.com/office/drawing/2014/main" id="{08AD5839-92E5-825E-3B6D-2592E8A212EC}"/>
              </a:ext>
            </a:extLst>
          </p:cNvPr>
          <p:cNvPicPr>
            <a:picLocks noChangeAspect="1"/>
          </p:cNvPicPr>
          <p:nvPr/>
        </p:nvPicPr>
        <p:blipFill>
          <a:blip r:embed="rId3"/>
          <a:stretch>
            <a:fillRect/>
          </a:stretch>
        </p:blipFill>
        <p:spPr>
          <a:xfrm>
            <a:off x="6401257" y="1597445"/>
            <a:ext cx="4016567" cy="4819880"/>
          </a:xfrm>
          <a:prstGeom prst="rect">
            <a:avLst/>
          </a:prstGeom>
        </p:spPr>
      </p:pic>
      <p:sp>
        <p:nvSpPr>
          <p:cNvPr id="4" name="Título 3">
            <a:extLst>
              <a:ext uri="{FF2B5EF4-FFF2-40B4-BE49-F238E27FC236}">
                <a16:creationId xmlns:a16="http://schemas.microsoft.com/office/drawing/2014/main" id="{236B2E24-5EC4-2C77-190A-4906609B139D}"/>
              </a:ext>
            </a:extLst>
          </p:cNvPr>
          <p:cNvSpPr>
            <a:spLocks noGrp="1"/>
          </p:cNvSpPr>
          <p:nvPr>
            <p:ph type="title"/>
          </p:nvPr>
        </p:nvSpPr>
        <p:spPr>
          <a:xfrm>
            <a:off x="839788" y="365125"/>
            <a:ext cx="8414381" cy="1325563"/>
          </a:xfrm>
        </p:spPr>
        <p:txBody>
          <a:bodyPr>
            <a:normAutofit/>
          </a:bodyPr>
          <a:lstStyle/>
          <a:p>
            <a:r>
              <a:rPr lang="es-MX" sz="4000" dirty="0">
                <a:solidFill>
                  <a:srgbClr val="00F3B5"/>
                </a:solidFill>
                <a:latin typeface="Prompt" panose="00000800000000000000" pitchFamily="2" charset="-34"/>
                <a:cs typeface="Prompt" panose="00000800000000000000" pitchFamily="2" charset="-34"/>
              </a:rPr>
              <a:t>Posicionamiento, herramientas y plataformas digitales</a:t>
            </a:r>
            <a:r>
              <a:rPr lang="es-ES" sz="4000" dirty="0">
                <a:solidFill>
                  <a:srgbClr val="00F3B5"/>
                </a:solidFill>
                <a:latin typeface="Prompt" panose="00000800000000000000" pitchFamily="2" charset="-34"/>
                <a:cs typeface="Prompt" panose="00000800000000000000" pitchFamily="2" charset="-34"/>
              </a:rPr>
              <a:t>.</a:t>
            </a:r>
            <a:endParaRPr lang="es-PE" sz="4000" dirty="0"/>
          </a:p>
        </p:txBody>
      </p:sp>
    </p:spTree>
    <p:extLst>
      <p:ext uri="{BB962C8B-B14F-4D97-AF65-F5344CB8AC3E}">
        <p14:creationId xmlns:p14="http://schemas.microsoft.com/office/powerpoint/2010/main" val="25470876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a:xfrm>
            <a:off x="1087718" y="2766940"/>
            <a:ext cx="7300907" cy="844550"/>
          </a:xfrm>
        </p:spPr>
        <p:txBody>
          <a:bodyPr>
            <a:normAutofit/>
          </a:bodyPr>
          <a:lstStyle/>
          <a:p>
            <a:r>
              <a:rPr lang="es-ES" dirty="0">
                <a:solidFill>
                  <a:srgbClr val="00F3B5"/>
                </a:solidFill>
                <a:latin typeface="Prompt" panose="00000800000000000000" pitchFamily="2" charset="-34"/>
                <a:cs typeface="Prompt" panose="00000800000000000000" pitchFamily="2" charset="-34"/>
              </a:rPr>
              <a:t>Marketing Inmobiliario</a:t>
            </a:r>
          </a:p>
        </p:txBody>
      </p:sp>
      <p:sp>
        <p:nvSpPr>
          <p:cNvPr id="5" name="CuadroTexto 4"/>
          <p:cNvSpPr txBox="1"/>
          <p:nvPr/>
        </p:nvSpPr>
        <p:spPr>
          <a:xfrm>
            <a:off x="1087718" y="3717508"/>
            <a:ext cx="6691357" cy="369332"/>
          </a:xfrm>
          <a:prstGeom prst="rect">
            <a:avLst/>
          </a:prstGeom>
          <a:noFill/>
        </p:spPr>
        <p:txBody>
          <a:bodyPr wrap="square" rtlCol="0">
            <a:spAutoFit/>
          </a:bodyPr>
          <a:lstStyle/>
          <a:p>
            <a:r>
              <a:rPr lang="es-ES" dirty="0">
                <a:solidFill>
                  <a:schemeClr val="bg1"/>
                </a:solidFill>
                <a:latin typeface="Prompt" panose="00000800000000000000" pitchFamily="2" charset="-34"/>
                <a:cs typeface="Prompt" panose="00000800000000000000" pitchFamily="2" charset="-34"/>
              </a:rPr>
              <a:t>Módulo 2</a:t>
            </a:r>
            <a:endParaRPr lang="es-ES" dirty="0"/>
          </a:p>
        </p:txBody>
      </p:sp>
    </p:spTree>
    <p:extLst>
      <p:ext uri="{BB962C8B-B14F-4D97-AF65-F5344CB8AC3E}">
        <p14:creationId xmlns:p14="http://schemas.microsoft.com/office/powerpoint/2010/main" val="107133684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uadroTexto 10">
            <a:extLst>
              <a:ext uri="{FF2B5EF4-FFF2-40B4-BE49-F238E27FC236}">
                <a16:creationId xmlns:a16="http://schemas.microsoft.com/office/drawing/2014/main" id="{7C6488F4-F812-9DBF-EC34-4D4C44D65E66}"/>
              </a:ext>
            </a:extLst>
          </p:cNvPr>
          <p:cNvSpPr txBox="1"/>
          <p:nvPr/>
        </p:nvSpPr>
        <p:spPr>
          <a:xfrm>
            <a:off x="839788" y="1783291"/>
            <a:ext cx="5301866" cy="4154984"/>
          </a:xfrm>
          <a:prstGeom prst="rect">
            <a:avLst/>
          </a:prstGeom>
          <a:noFill/>
        </p:spPr>
        <p:txBody>
          <a:bodyPr wrap="square">
            <a:spAutoFit/>
          </a:bodyPr>
          <a:lstStyle/>
          <a:p>
            <a:pPr algn="just"/>
            <a:r>
              <a:rPr lang="es-MX" sz="2400" b="0" i="0" dirty="0">
                <a:solidFill>
                  <a:srgbClr val="0F0F0F"/>
                </a:solidFill>
                <a:effectLst/>
                <a:latin typeface="Söhne"/>
              </a:rPr>
              <a:t>La transparencia y la confianza son elementos clave en el posicionamiento del mercado inmobiliario. La información clara y precisa sobre las propiedades, junto con un servicio al cliente excepcional, contribuyen a construir una reputación sólida. Además, la utilización de herramientas digitales, como plataformas en línea y redes sociales, puede potenciar la visibilidad y la accesibilidad de la oferta inmobiliaria.</a:t>
            </a:r>
            <a:endParaRPr lang="es-PE" sz="2400" dirty="0"/>
          </a:p>
        </p:txBody>
      </p:sp>
      <p:sp>
        <p:nvSpPr>
          <p:cNvPr id="4" name="Título 3">
            <a:extLst>
              <a:ext uri="{FF2B5EF4-FFF2-40B4-BE49-F238E27FC236}">
                <a16:creationId xmlns:a16="http://schemas.microsoft.com/office/drawing/2014/main" id="{236B2E24-5EC4-2C77-190A-4906609B139D}"/>
              </a:ext>
            </a:extLst>
          </p:cNvPr>
          <p:cNvSpPr>
            <a:spLocks noGrp="1"/>
          </p:cNvSpPr>
          <p:nvPr>
            <p:ph type="title"/>
          </p:nvPr>
        </p:nvSpPr>
        <p:spPr>
          <a:xfrm>
            <a:off x="839788" y="365125"/>
            <a:ext cx="8414381" cy="1325563"/>
          </a:xfrm>
        </p:spPr>
        <p:txBody>
          <a:bodyPr>
            <a:normAutofit/>
          </a:bodyPr>
          <a:lstStyle/>
          <a:p>
            <a:r>
              <a:rPr lang="es-MX" sz="4000" dirty="0">
                <a:solidFill>
                  <a:srgbClr val="00F3B5"/>
                </a:solidFill>
                <a:latin typeface="Prompt" panose="00000800000000000000" pitchFamily="2" charset="-34"/>
                <a:cs typeface="Prompt" panose="00000800000000000000" pitchFamily="2" charset="-34"/>
              </a:rPr>
              <a:t>Posicionamiento, herramientas y plataformas digitales</a:t>
            </a:r>
            <a:r>
              <a:rPr lang="es-ES" sz="4000" dirty="0">
                <a:solidFill>
                  <a:srgbClr val="00F3B5"/>
                </a:solidFill>
                <a:latin typeface="Prompt" panose="00000800000000000000" pitchFamily="2" charset="-34"/>
                <a:cs typeface="Prompt" panose="00000800000000000000" pitchFamily="2" charset="-34"/>
              </a:rPr>
              <a:t>.</a:t>
            </a:r>
            <a:endParaRPr lang="es-PE" sz="4000" dirty="0"/>
          </a:p>
        </p:txBody>
      </p:sp>
      <p:pic>
        <p:nvPicPr>
          <p:cNvPr id="3" name="Imagen 2">
            <a:extLst>
              <a:ext uri="{FF2B5EF4-FFF2-40B4-BE49-F238E27FC236}">
                <a16:creationId xmlns:a16="http://schemas.microsoft.com/office/drawing/2014/main" id="{7FFFA4EC-14DC-BAA4-5686-8C28ED53A159}"/>
              </a:ext>
            </a:extLst>
          </p:cNvPr>
          <p:cNvPicPr>
            <a:picLocks noChangeAspect="1"/>
          </p:cNvPicPr>
          <p:nvPr/>
        </p:nvPicPr>
        <p:blipFill>
          <a:blip r:embed="rId3"/>
          <a:stretch>
            <a:fillRect/>
          </a:stretch>
        </p:blipFill>
        <p:spPr>
          <a:xfrm>
            <a:off x="6550279" y="2335787"/>
            <a:ext cx="5127026" cy="2981210"/>
          </a:xfrm>
          <a:prstGeom prst="rect">
            <a:avLst/>
          </a:prstGeom>
        </p:spPr>
      </p:pic>
    </p:spTree>
    <p:extLst>
      <p:ext uri="{BB962C8B-B14F-4D97-AF65-F5344CB8AC3E}">
        <p14:creationId xmlns:p14="http://schemas.microsoft.com/office/powerpoint/2010/main" val="256742040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ítulo 1">
            <a:extLst>
              <a:ext uri="{FF2B5EF4-FFF2-40B4-BE49-F238E27FC236}">
                <a16:creationId xmlns:a16="http://schemas.microsoft.com/office/drawing/2014/main" id="{59C16BA4-3805-C91F-EE07-008ADCAA38A4}"/>
              </a:ext>
            </a:extLst>
          </p:cNvPr>
          <p:cNvSpPr>
            <a:spLocks noGrp="1"/>
          </p:cNvSpPr>
          <p:nvPr>
            <p:ph type="title"/>
          </p:nvPr>
        </p:nvSpPr>
        <p:spPr>
          <a:xfrm>
            <a:off x="839788" y="376280"/>
            <a:ext cx="8124647" cy="1429045"/>
          </a:xfrm>
        </p:spPr>
        <p:txBody>
          <a:bodyPr>
            <a:normAutofit fontScale="90000"/>
          </a:bodyPr>
          <a:lstStyle/>
          <a:p>
            <a:r>
              <a:rPr lang="es-MX" dirty="0">
                <a:solidFill>
                  <a:srgbClr val="00F3B5"/>
                </a:solidFill>
                <a:latin typeface="Prompt" panose="00000800000000000000" pitchFamily="2" charset="-34"/>
                <a:cs typeface="Prompt" panose="00000800000000000000" pitchFamily="2" charset="-34"/>
              </a:rPr>
              <a:t>Posicionamiento, herramientas y plataformas digitales</a:t>
            </a:r>
            <a:r>
              <a:rPr lang="es-ES" dirty="0">
                <a:solidFill>
                  <a:srgbClr val="00F3B5"/>
                </a:solidFill>
                <a:latin typeface="Prompt" panose="00000800000000000000" pitchFamily="2" charset="-34"/>
                <a:cs typeface="Prompt" panose="00000800000000000000" pitchFamily="2" charset="-34"/>
              </a:rPr>
              <a:t>.</a:t>
            </a:r>
          </a:p>
        </p:txBody>
      </p:sp>
      <p:sp>
        <p:nvSpPr>
          <p:cNvPr id="18" name="CuadroTexto 17">
            <a:extLst>
              <a:ext uri="{FF2B5EF4-FFF2-40B4-BE49-F238E27FC236}">
                <a16:creationId xmlns:a16="http://schemas.microsoft.com/office/drawing/2014/main" id="{D433A718-F36B-7591-7C4D-A64BF0D9A7AD}"/>
              </a:ext>
            </a:extLst>
          </p:cNvPr>
          <p:cNvSpPr txBox="1"/>
          <p:nvPr/>
        </p:nvSpPr>
        <p:spPr>
          <a:xfrm>
            <a:off x="625207" y="2112350"/>
            <a:ext cx="4949327" cy="3508653"/>
          </a:xfrm>
          <a:prstGeom prst="rect">
            <a:avLst/>
          </a:prstGeom>
          <a:noFill/>
        </p:spPr>
        <p:txBody>
          <a:bodyPr wrap="square">
            <a:spAutoFit/>
          </a:bodyPr>
          <a:lstStyle/>
          <a:p>
            <a:pPr marL="285750" indent="-285750" algn="just">
              <a:buFont typeface="Wingdings" panose="05000000000000000000" pitchFamily="2" charset="2"/>
              <a:buChar char="ü"/>
            </a:pPr>
            <a:r>
              <a:rPr lang="es-MX" sz="1600" b="0" i="0" dirty="0">
                <a:solidFill>
                  <a:srgbClr val="444444"/>
                </a:solidFill>
                <a:effectLst/>
                <a:latin typeface="Open Sans" panose="020B0606030504020204" pitchFamily="34" charset="0"/>
              </a:rPr>
              <a:t>Crear una página web</a:t>
            </a:r>
            <a:endParaRPr lang="es-MX" sz="1600" dirty="0">
              <a:solidFill>
                <a:srgbClr val="444444"/>
              </a:solidFill>
              <a:latin typeface="Open Sans" panose="020B0606030504020204" pitchFamily="34" charset="0"/>
            </a:endParaRPr>
          </a:p>
          <a:p>
            <a:pPr marL="285750" indent="-285750" algn="just">
              <a:buFont typeface="Wingdings" panose="05000000000000000000" pitchFamily="2" charset="2"/>
              <a:buChar char="ü"/>
            </a:pPr>
            <a:r>
              <a:rPr lang="es-PE" sz="1600" b="0" i="0" dirty="0">
                <a:solidFill>
                  <a:srgbClr val="444444"/>
                </a:solidFill>
                <a:effectLst/>
                <a:latin typeface="Open Sans" panose="020B0606030504020204" pitchFamily="34" charset="0"/>
              </a:rPr>
              <a:t>Video marketing inmobiliario</a:t>
            </a:r>
          </a:p>
          <a:p>
            <a:pPr marL="285750" indent="-285750" algn="just">
              <a:buFont typeface="Wingdings" panose="05000000000000000000" pitchFamily="2" charset="2"/>
              <a:buChar char="ü"/>
            </a:pPr>
            <a:r>
              <a:rPr lang="es-PE" sz="1600" b="0" i="0" dirty="0">
                <a:solidFill>
                  <a:srgbClr val="444444"/>
                </a:solidFill>
                <a:effectLst/>
                <a:latin typeface="Open Sans" panose="020B0606030504020204" pitchFamily="34" charset="0"/>
              </a:rPr>
              <a:t>E-mail marketing inmobiliario</a:t>
            </a:r>
          </a:p>
          <a:p>
            <a:pPr marL="285750" indent="-285750" algn="just">
              <a:buFont typeface="Wingdings" panose="05000000000000000000" pitchFamily="2" charset="2"/>
              <a:buChar char="ü"/>
            </a:pPr>
            <a:r>
              <a:rPr lang="es-PE" sz="1600" b="0" i="0" dirty="0">
                <a:solidFill>
                  <a:srgbClr val="444444"/>
                </a:solidFill>
                <a:effectLst/>
                <a:latin typeface="Open Sans" panose="020B0606030504020204" pitchFamily="34" charset="0"/>
              </a:rPr>
              <a:t>Publicidad en folletos</a:t>
            </a:r>
          </a:p>
          <a:p>
            <a:pPr marL="285750" indent="-285750" algn="just">
              <a:buFont typeface="Wingdings" panose="05000000000000000000" pitchFamily="2" charset="2"/>
              <a:buChar char="ü"/>
            </a:pPr>
            <a:r>
              <a:rPr lang="es-PE" sz="1600" b="0" i="0" dirty="0" err="1">
                <a:solidFill>
                  <a:srgbClr val="444444"/>
                </a:solidFill>
                <a:effectLst/>
                <a:latin typeface="Open Sans" panose="020B0606030504020204" pitchFamily="34" charset="0"/>
              </a:rPr>
              <a:t>Inbound</a:t>
            </a:r>
            <a:r>
              <a:rPr lang="es-PE" sz="1600" b="0" i="0" dirty="0">
                <a:solidFill>
                  <a:srgbClr val="444444"/>
                </a:solidFill>
                <a:effectLst/>
                <a:latin typeface="Open Sans" panose="020B0606030504020204" pitchFamily="34" charset="0"/>
              </a:rPr>
              <a:t> marketing para inmobiliarias:</a:t>
            </a:r>
          </a:p>
          <a:p>
            <a:pPr marL="742950" lvl="1" indent="-285750" algn="just">
              <a:buFont typeface="Arial" panose="020B0604020202020204" pitchFamily="34" charset="0"/>
              <a:buChar char="•"/>
            </a:pPr>
            <a:r>
              <a:rPr lang="es-MX" sz="1400" b="1" i="0" dirty="0">
                <a:solidFill>
                  <a:srgbClr val="444444"/>
                </a:solidFill>
                <a:effectLst/>
                <a:latin typeface="Open Sans" panose="020B0606030504020204" pitchFamily="34" charset="0"/>
              </a:rPr>
              <a:t>Atracción</a:t>
            </a:r>
            <a:r>
              <a:rPr lang="es-MX" sz="1400" b="0" i="0" dirty="0">
                <a:solidFill>
                  <a:srgbClr val="444444"/>
                </a:solidFill>
                <a:effectLst/>
                <a:latin typeface="Open Sans" panose="020B0606030504020204" pitchFamily="34" charset="0"/>
              </a:rPr>
              <a:t>. Generar tráfico a través de técnicas SEO y contenidos.</a:t>
            </a:r>
          </a:p>
          <a:p>
            <a:pPr marL="742950" lvl="1" indent="-285750" algn="just">
              <a:buFont typeface="Arial" panose="020B0604020202020204" pitchFamily="34" charset="0"/>
              <a:buChar char="•"/>
            </a:pPr>
            <a:r>
              <a:rPr lang="es-MX" sz="1400" b="1" i="0" dirty="0">
                <a:solidFill>
                  <a:srgbClr val="444444"/>
                </a:solidFill>
                <a:effectLst/>
                <a:latin typeface="Open Sans" panose="020B0606030504020204" pitchFamily="34" charset="0"/>
              </a:rPr>
              <a:t>Conversión. </a:t>
            </a:r>
            <a:r>
              <a:rPr lang="es-MX" sz="1400" b="0" i="0" dirty="0">
                <a:solidFill>
                  <a:srgbClr val="444444"/>
                </a:solidFill>
                <a:effectLst/>
                <a:latin typeface="Open Sans" panose="020B0606030504020204" pitchFamily="34" charset="0"/>
              </a:rPr>
              <a:t>Convertir a los visitantes en leads para mantener una relación con ellos a largo plazo.</a:t>
            </a:r>
          </a:p>
          <a:p>
            <a:pPr marL="742950" lvl="1" indent="-285750" algn="just">
              <a:buFont typeface="Arial" panose="020B0604020202020204" pitchFamily="34" charset="0"/>
              <a:buChar char="•"/>
            </a:pPr>
            <a:r>
              <a:rPr lang="es-MX" sz="1400" b="1" i="0" dirty="0">
                <a:solidFill>
                  <a:srgbClr val="444444"/>
                </a:solidFill>
                <a:effectLst/>
                <a:latin typeface="Open Sans" panose="020B0606030504020204" pitchFamily="34" charset="0"/>
              </a:rPr>
              <a:t>Fidelización. </a:t>
            </a:r>
            <a:r>
              <a:rPr lang="es-MX" sz="1400" b="0" i="0" dirty="0">
                <a:solidFill>
                  <a:srgbClr val="444444"/>
                </a:solidFill>
                <a:effectLst/>
                <a:latin typeface="Open Sans" panose="020B0606030504020204" pitchFamily="34" charset="0"/>
              </a:rPr>
              <a:t>Se realizará una automatización de los procesos para que cada lead inmobiliario reciba información específica y se convierta en cliente final.</a:t>
            </a:r>
            <a:endParaRPr lang="es-PE" sz="1400" b="0" i="0" dirty="0">
              <a:solidFill>
                <a:srgbClr val="444444"/>
              </a:solidFill>
              <a:effectLst/>
              <a:latin typeface="Open Sans" panose="020B0606030504020204" pitchFamily="34" charset="0"/>
            </a:endParaRPr>
          </a:p>
          <a:p>
            <a:pPr algn="just"/>
            <a:endParaRPr lang="es-MX" sz="1600" b="0" i="0" dirty="0">
              <a:solidFill>
                <a:srgbClr val="444444"/>
              </a:solidFill>
              <a:effectLst/>
              <a:latin typeface="Open Sans" panose="020B0606030504020204" pitchFamily="34" charset="0"/>
            </a:endParaRPr>
          </a:p>
        </p:txBody>
      </p:sp>
      <p:sp>
        <p:nvSpPr>
          <p:cNvPr id="20" name="CuadroTexto 19">
            <a:extLst>
              <a:ext uri="{FF2B5EF4-FFF2-40B4-BE49-F238E27FC236}">
                <a16:creationId xmlns:a16="http://schemas.microsoft.com/office/drawing/2014/main" id="{9ADA01BF-6E74-5274-DB92-42CC573AA7F4}"/>
              </a:ext>
            </a:extLst>
          </p:cNvPr>
          <p:cNvSpPr txBox="1"/>
          <p:nvPr/>
        </p:nvSpPr>
        <p:spPr>
          <a:xfrm>
            <a:off x="5915517" y="2020016"/>
            <a:ext cx="5057283" cy="3293209"/>
          </a:xfrm>
          <a:prstGeom prst="rect">
            <a:avLst/>
          </a:prstGeom>
          <a:noFill/>
        </p:spPr>
        <p:txBody>
          <a:bodyPr wrap="square">
            <a:spAutoFit/>
          </a:bodyPr>
          <a:lstStyle/>
          <a:p>
            <a:pPr marL="285750" indent="-285750" algn="l">
              <a:buFont typeface="Wingdings" panose="05000000000000000000" pitchFamily="2" charset="2"/>
              <a:buChar char="ü"/>
            </a:pPr>
            <a:r>
              <a:rPr lang="es-PE" sz="1600" b="0" i="0" dirty="0">
                <a:solidFill>
                  <a:srgbClr val="444444"/>
                </a:solidFill>
                <a:effectLst/>
                <a:latin typeface="Open Sans" panose="020B0606030504020204" pitchFamily="34" charset="0"/>
              </a:rPr>
              <a:t>Realizar talleres</a:t>
            </a:r>
          </a:p>
          <a:p>
            <a:pPr marL="285750" indent="-285750">
              <a:buFont typeface="Wingdings" panose="05000000000000000000" pitchFamily="2" charset="2"/>
              <a:buChar char="ü"/>
            </a:pPr>
            <a:r>
              <a:rPr lang="es-PE" sz="1600" b="0" i="0" dirty="0">
                <a:solidFill>
                  <a:srgbClr val="444444"/>
                </a:solidFill>
                <a:effectLst/>
                <a:latin typeface="Open Sans" panose="020B0606030504020204" pitchFamily="34" charset="0"/>
              </a:rPr>
              <a:t>Patrocinar eventos</a:t>
            </a:r>
          </a:p>
          <a:p>
            <a:pPr marL="285750" indent="-285750">
              <a:buFont typeface="Wingdings" panose="05000000000000000000" pitchFamily="2" charset="2"/>
              <a:buChar char="ü"/>
            </a:pPr>
            <a:r>
              <a:rPr lang="es-PE" sz="1600" b="0" i="0" dirty="0">
                <a:solidFill>
                  <a:srgbClr val="444444"/>
                </a:solidFill>
                <a:effectLst/>
                <a:latin typeface="Open Sans" panose="020B0606030504020204" pitchFamily="34" charset="0"/>
              </a:rPr>
              <a:t>Contratar medios de publicidad</a:t>
            </a:r>
          </a:p>
          <a:p>
            <a:pPr marL="285750" indent="-285750">
              <a:buFont typeface="Wingdings" panose="05000000000000000000" pitchFamily="2" charset="2"/>
              <a:buChar char="ü"/>
            </a:pPr>
            <a:r>
              <a:rPr lang="es-PE" sz="1600" b="0" i="0" dirty="0">
                <a:solidFill>
                  <a:srgbClr val="444444"/>
                </a:solidFill>
                <a:effectLst/>
                <a:latin typeface="Open Sans" panose="020B0606030504020204" pitchFamily="34" charset="0"/>
              </a:rPr>
              <a:t>Editar una revista inmobiliaria</a:t>
            </a:r>
          </a:p>
          <a:p>
            <a:pPr marL="285750" indent="-285750">
              <a:buFont typeface="Wingdings" panose="05000000000000000000" pitchFamily="2" charset="2"/>
              <a:buChar char="ü"/>
            </a:pPr>
            <a:r>
              <a:rPr lang="es-MX" sz="1600" b="0" i="0" dirty="0">
                <a:solidFill>
                  <a:srgbClr val="444444"/>
                </a:solidFill>
                <a:effectLst/>
                <a:latin typeface="Open Sans" panose="020B0606030504020204" pitchFamily="34" charset="0"/>
              </a:rPr>
              <a:t>Organizar eventos y fiestas para clientes</a:t>
            </a:r>
          </a:p>
          <a:p>
            <a:pPr marL="285750" indent="-285750" algn="l">
              <a:buFont typeface="Wingdings" panose="05000000000000000000" pitchFamily="2" charset="2"/>
              <a:buChar char="ü"/>
            </a:pPr>
            <a:r>
              <a:rPr lang="es-PE" sz="1600" b="0" i="0" dirty="0">
                <a:solidFill>
                  <a:srgbClr val="444444"/>
                </a:solidFill>
                <a:effectLst/>
                <a:latin typeface="Open Sans" panose="020B0606030504020204" pitchFamily="34" charset="0"/>
              </a:rPr>
              <a:t>Google </a:t>
            </a:r>
            <a:r>
              <a:rPr lang="es-PE" sz="1600" b="0" i="0" dirty="0" err="1">
                <a:solidFill>
                  <a:srgbClr val="444444"/>
                </a:solidFill>
                <a:effectLst/>
                <a:latin typeface="Open Sans" panose="020B0606030504020204" pitchFamily="34" charset="0"/>
              </a:rPr>
              <a:t>Ads</a:t>
            </a:r>
            <a:r>
              <a:rPr lang="es-PE" sz="1600" b="0" i="0" dirty="0">
                <a:solidFill>
                  <a:srgbClr val="444444"/>
                </a:solidFill>
                <a:effectLst/>
                <a:latin typeface="Open Sans" panose="020B0606030504020204" pitchFamily="34" charset="0"/>
              </a:rPr>
              <a:t> para inmobiliarias</a:t>
            </a:r>
          </a:p>
          <a:p>
            <a:pPr marL="285750" indent="-285750">
              <a:buFont typeface="Wingdings" panose="05000000000000000000" pitchFamily="2" charset="2"/>
              <a:buChar char="ü"/>
            </a:pPr>
            <a:r>
              <a:rPr lang="es-PE" sz="1600" b="0" i="0" dirty="0">
                <a:solidFill>
                  <a:srgbClr val="444444"/>
                </a:solidFill>
                <a:effectLst/>
                <a:latin typeface="Open Sans" panose="020B0606030504020204" pitchFamily="34" charset="0"/>
              </a:rPr>
              <a:t>Montar un blog inmobiliario</a:t>
            </a:r>
          </a:p>
          <a:p>
            <a:pPr marL="285750" indent="-285750" algn="l">
              <a:buFont typeface="Wingdings" panose="05000000000000000000" pitchFamily="2" charset="2"/>
              <a:buChar char="ü"/>
            </a:pPr>
            <a:r>
              <a:rPr lang="es-PE" sz="1600" b="0" i="0" dirty="0">
                <a:solidFill>
                  <a:srgbClr val="444444"/>
                </a:solidFill>
                <a:effectLst/>
                <a:latin typeface="Open Sans" panose="020B0606030504020204" pitchFamily="34" charset="0"/>
              </a:rPr>
              <a:t>Realidad virtual para inmobiliarias</a:t>
            </a:r>
          </a:p>
          <a:p>
            <a:pPr marL="285750" indent="-285750">
              <a:buFont typeface="Wingdings" panose="05000000000000000000" pitchFamily="2" charset="2"/>
              <a:buChar char="ü"/>
            </a:pPr>
            <a:r>
              <a:rPr lang="es-PE" sz="1600" b="0" i="0" dirty="0">
                <a:solidFill>
                  <a:srgbClr val="444444"/>
                </a:solidFill>
                <a:effectLst/>
                <a:latin typeface="Open Sans" panose="020B0606030504020204" pitchFamily="34" charset="0"/>
              </a:rPr>
              <a:t>Podcast</a:t>
            </a:r>
          </a:p>
          <a:p>
            <a:pPr marL="285750" indent="-285750">
              <a:buFont typeface="Wingdings" panose="05000000000000000000" pitchFamily="2" charset="2"/>
              <a:buChar char="ü"/>
            </a:pPr>
            <a:r>
              <a:rPr lang="es-PE" sz="1600" b="0" i="0" dirty="0" err="1">
                <a:solidFill>
                  <a:srgbClr val="444444"/>
                </a:solidFill>
                <a:effectLst/>
                <a:latin typeface="Open Sans" panose="020B0606030504020204" pitchFamily="34" charset="0"/>
              </a:rPr>
              <a:t>Webinars</a:t>
            </a:r>
            <a:endParaRPr lang="es-PE" sz="1600" b="0" i="0" dirty="0">
              <a:solidFill>
                <a:srgbClr val="444444"/>
              </a:solidFill>
              <a:effectLst/>
              <a:latin typeface="Open Sans" panose="020B0606030504020204" pitchFamily="34" charset="0"/>
            </a:endParaRPr>
          </a:p>
          <a:p>
            <a:pPr marL="285750" indent="-285750">
              <a:buFont typeface="Wingdings" panose="05000000000000000000" pitchFamily="2" charset="2"/>
              <a:buChar char="ü"/>
            </a:pPr>
            <a:r>
              <a:rPr lang="es-PE" sz="1600" b="0" i="0" dirty="0">
                <a:solidFill>
                  <a:srgbClr val="444444"/>
                </a:solidFill>
                <a:effectLst/>
                <a:latin typeface="Open Sans" panose="020B0606030504020204" pitchFamily="34" charset="0"/>
              </a:rPr>
              <a:t>Marketing inmobiliario en redes sociales (Facebook, Instagram, </a:t>
            </a:r>
            <a:r>
              <a:rPr lang="es-PE" sz="1600" b="0" i="0" dirty="0" err="1">
                <a:solidFill>
                  <a:srgbClr val="444444"/>
                </a:solidFill>
                <a:effectLst/>
                <a:latin typeface="Open Sans" panose="020B0606030504020204" pitchFamily="34" charset="0"/>
              </a:rPr>
              <a:t>Linkedin</a:t>
            </a:r>
            <a:r>
              <a:rPr lang="es-PE" sz="1600" b="0" i="0" dirty="0">
                <a:solidFill>
                  <a:srgbClr val="444444"/>
                </a:solidFill>
                <a:effectLst/>
                <a:latin typeface="Open Sans" panose="020B0606030504020204" pitchFamily="34" charset="0"/>
              </a:rPr>
              <a:t>, X, </a:t>
            </a:r>
            <a:r>
              <a:rPr lang="es-PE" sz="1600" b="0" i="0" dirty="0" err="1">
                <a:solidFill>
                  <a:srgbClr val="444444"/>
                </a:solidFill>
                <a:effectLst/>
                <a:latin typeface="Open Sans" panose="020B0606030504020204" pitchFamily="34" charset="0"/>
              </a:rPr>
              <a:t>Whatsapp</a:t>
            </a:r>
            <a:endParaRPr lang="es-PE" sz="1600" b="0" i="0" dirty="0">
              <a:solidFill>
                <a:srgbClr val="444444"/>
              </a:solidFill>
              <a:effectLst/>
              <a:latin typeface="Open Sans" panose="020B0606030504020204" pitchFamily="34" charset="0"/>
            </a:endParaRPr>
          </a:p>
          <a:p>
            <a:pPr algn="l"/>
            <a:endParaRPr lang="es-PE" sz="1600" b="0" i="0" dirty="0">
              <a:solidFill>
                <a:srgbClr val="444444"/>
              </a:solidFill>
              <a:effectLst/>
              <a:latin typeface="Open Sans" panose="020B0606030504020204" pitchFamily="34" charset="0"/>
            </a:endParaRPr>
          </a:p>
        </p:txBody>
      </p:sp>
    </p:spTree>
    <p:extLst>
      <p:ext uri="{BB962C8B-B14F-4D97-AF65-F5344CB8AC3E}">
        <p14:creationId xmlns:p14="http://schemas.microsoft.com/office/powerpoint/2010/main" val="127179118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053814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839788" y="365125"/>
            <a:ext cx="8794542" cy="1325563"/>
          </a:xfrm>
        </p:spPr>
        <p:txBody>
          <a:bodyPr>
            <a:normAutofit/>
          </a:bodyPr>
          <a:lstStyle/>
          <a:p>
            <a:r>
              <a:rPr lang="es-ES" sz="4400" dirty="0">
                <a:solidFill>
                  <a:srgbClr val="00F3B5"/>
                </a:solidFill>
                <a:latin typeface="Prompt" panose="00000800000000000000" pitchFamily="2" charset="-34"/>
                <a:cs typeface="Prompt" panose="00000800000000000000" pitchFamily="2" charset="-34"/>
              </a:rPr>
              <a:t>Temario</a:t>
            </a:r>
            <a:endParaRPr lang="es-ES" dirty="0"/>
          </a:p>
        </p:txBody>
      </p:sp>
      <p:sp>
        <p:nvSpPr>
          <p:cNvPr id="9" name="Marcador de texto 6">
            <a:extLst>
              <a:ext uri="{FF2B5EF4-FFF2-40B4-BE49-F238E27FC236}">
                <a16:creationId xmlns:a16="http://schemas.microsoft.com/office/drawing/2014/main" id="{0FA45C81-1A1B-CAB3-9B61-147E07A77283}"/>
              </a:ext>
            </a:extLst>
          </p:cNvPr>
          <p:cNvSpPr txBox="1">
            <a:spLocks/>
          </p:cNvSpPr>
          <p:nvPr/>
        </p:nvSpPr>
        <p:spPr>
          <a:xfrm>
            <a:off x="557777" y="1278731"/>
            <a:ext cx="8064930" cy="1524289"/>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s-ES" sz="3600" kern="0" dirty="0">
                <a:solidFill>
                  <a:srgbClr val="374151"/>
                </a:solidFill>
                <a:latin typeface="Segoe UI" panose="020B0502040204020203" pitchFamily="34" charset="0"/>
                <a:ea typeface="Times New Roman" panose="02020603050405020304" pitchFamily="18" charset="0"/>
              </a:rPr>
              <a:t>Módulo II: Marketing Inmobiliario </a:t>
            </a:r>
            <a:endParaRPr lang="es-ES" sz="4400" dirty="0"/>
          </a:p>
        </p:txBody>
      </p:sp>
      <p:graphicFrame>
        <p:nvGraphicFramePr>
          <p:cNvPr id="10" name="Marcador de contenido 8">
            <a:extLst>
              <a:ext uri="{FF2B5EF4-FFF2-40B4-BE49-F238E27FC236}">
                <a16:creationId xmlns:a16="http://schemas.microsoft.com/office/drawing/2014/main" id="{2A8EED20-D556-B40E-73B5-27774B56B75A}"/>
              </a:ext>
            </a:extLst>
          </p:cNvPr>
          <p:cNvGraphicFramePr>
            <a:graphicFrameLocks/>
          </p:cNvGraphicFramePr>
          <p:nvPr>
            <p:extLst>
              <p:ext uri="{D42A27DB-BD31-4B8C-83A1-F6EECF244321}">
                <p14:modId xmlns:p14="http://schemas.microsoft.com/office/powerpoint/2010/main" val="2019842390"/>
              </p:ext>
            </p:extLst>
          </p:nvPr>
        </p:nvGraphicFramePr>
        <p:xfrm>
          <a:off x="651069" y="3033759"/>
          <a:ext cx="7578531" cy="2806745"/>
        </p:xfrm>
        <a:graphic>
          <a:graphicData uri="http://schemas.openxmlformats.org/drawingml/2006/table">
            <a:tbl>
              <a:tblPr firstRow="1" firstCol="1" bandRow="1">
                <a:tableStyleId>{5C22544A-7EE6-4342-B048-85BDC9FD1C3A}</a:tableStyleId>
              </a:tblPr>
              <a:tblGrid>
                <a:gridCol w="7578531">
                  <a:extLst>
                    <a:ext uri="{9D8B030D-6E8A-4147-A177-3AD203B41FA5}">
                      <a16:colId xmlns:a16="http://schemas.microsoft.com/office/drawing/2014/main" val="3092525528"/>
                    </a:ext>
                  </a:extLst>
                </a:gridCol>
              </a:tblGrid>
              <a:tr h="561349">
                <a:tc>
                  <a:txBody>
                    <a:bodyPr/>
                    <a:lstStyle/>
                    <a:p>
                      <a:pPr indent="152400">
                        <a:lnSpc>
                          <a:spcPct val="107000"/>
                        </a:lnSpc>
                        <a:spcAft>
                          <a:spcPts val="800"/>
                        </a:spcAft>
                      </a:pPr>
                      <a:r>
                        <a:rPr lang="es-ES" sz="2000" kern="0" dirty="0">
                          <a:effectLst/>
                        </a:rPr>
                        <a:t>Estudio de mercado.</a:t>
                      </a:r>
                      <a:endParaRPr lang="es-PE" sz="1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extLst>
                  <a:ext uri="{0D108BD9-81ED-4DB2-BD59-A6C34878D82A}">
                    <a16:rowId xmlns:a16="http://schemas.microsoft.com/office/drawing/2014/main" val="2815396674"/>
                  </a:ext>
                </a:extLst>
              </a:tr>
              <a:tr h="561349">
                <a:tc>
                  <a:txBody>
                    <a:bodyPr/>
                    <a:lstStyle/>
                    <a:p>
                      <a:pPr indent="152400">
                        <a:lnSpc>
                          <a:spcPct val="107000"/>
                        </a:lnSpc>
                        <a:spcAft>
                          <a:spcPts val="800"/>
                        </a:spcAft>
                      </a:pPr>
                      <a:r>
                        <a:rPr lang="es-ES" sz="2000" kern="0" dirty="0">
                          <a:effectLst/>
                        </a:rPr>
                        <a:t>Oferta y demanda.</a:t>
                      </a:r>
                      <a:endParaRPr lang="es-PE" sz="1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extLst>
                  <a:ext uri="{0D108BD9-81ED-4DB2-BD59-A6C34878D82A}">
                    <a16:rowId xmlns:a16="http://schemas.microsoft.com/office/drawing/2014/main" val="3486827228"/>
                  </a:ext>
                </a:extLst>
              </a:tr>
              <a:tr h="561349">
                <a:tc>
                  <a:txBody>
                    <a:bodyPr/>
                    <a:lstStyle/>
                    <a:p>
                      <a:pPr indent="152400">
                        <a:lnSpc>
                          <a:spcPct val="107000"/>
                        </a:lnSpc>
                        <a:spcAft>
                          <a:spcPts val="800"/>
                        </a:spcAft>
                      </a:pPr>
                      <a:r>
                        <a:rPr lang="es-ES" sz="2000" kern="0" dirty="0">
                          <a:effectLst/>
                        </a:rPr>
                        <a:t>Comunicación y comercialización.</a:t>
                      </a:r>
                      <a:endParaRPr lang="es-PE" sz="1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extLst>
                  <a:ext uri="{0D108BD9-81ED-4DB2-BD59-A6C34878D82A}">
                    <a16:rowId xmlns:a16="http://schemas.microsoft.com/office/drawing/2014/main" val="1717091368"/>
                  </a:ext>
                </a:extLst>
              </a:tr>
              <a:tr h="561349">
                <a:tc>
                  <a:txBody>
                    <a:bodyPr/>
                    <a:lstStyle/>
                    <a:p>
                      <a:pPr indent="152400">
                        <a:lnSpc>
                          <a:spcPct val="107000"/>
                        </a:lnSpc>
                        <a:spcAft>
                          <a:spcPts val="800"/>
                        </a:spcAft>
                      </a:pPr>
                      <a:r>
                        <a:rPr lang="es-ES" sz="2000" kern="0" dirty="0">
                          <a:effectLst/>
                        </a:rPr>
                        <a:t>Desarrollo de marca personal.</a:t>
                      </a:r>
                      <a:endParaRPr lang="es-PE" sz="1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extLst>
                  <a:ext uri="{0D108BD9-81ED-4DB2-BD59-A6C34878D82A}">
                    <a16:rowId xmlns:a16="http://schemas.microsoft.com/office/drawing/2014/main" val="2593364241"/>
                  </a:ext>
                </a:extLst>
              </a:tr>
              <a:tr h="561349">
                <a:tc>
                  <a:txBody>
                    <a:bodyPr/>
                    <a:lstStyle/>
                    <a:p>
                      <a:pPr indent="152400">
                        <a:lnSpc>
                          <a:spcPct val="107000"/>
                        </a:lnSpc>
                        <a:spcAft>
                          <a:spcPts val="800"/>
                        </a:spcAft>
                      </a:pPr>
                      <a:r>
                        <a:rPr lang="es-ES" sz="2000" kern="0" dirty="0">
                          <a:effectLst/>
                        </a:rPr>
                        <a:t>Posicionamiento, herramientas y plataformas digitales.</a:t>
                      </a:r>
                      <a:endParaRPr lang="es-PE" sz="1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extLst>
                  <a:ext uri="{0D108BD9-81ED-4DB2-BD59-A6C34878D82A}">
                    <a16:rowId xmlns:a16="http://schemas.microsoft.com/office/drawing/2014/main" val="2170020879"/>
                  </a:ext>
                </a:extLst>
              </a:tr>
            </a:tbl>
          </a:graphicData>
        </a:graphic>
      </p:graphicFrame>
    </p:spTree>
    <p:extLst>
      <p:ext uri="{BB962C8B-B14F-4D97-AF65-F5344CB8AC3E}">
        <p14:creationId xmlns:p14="http://schemas.microsoft.com/office/powerpoint/2010/main" val="30747027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a:xfrm>
            <a:off x="1087719" y="2766940"/>
            <a:ext cx="6667500" cy="844550"/>
          </a:xfrm>
        </p:spPr>
        <p:txBody>
          <a:bodyPr>
            <a:normAutofit/>
          </a:bodyPr>
          <a:lstStyle/>
          <a:p>
            <a:r>
              <a:rPr lang="es-ES" dirty="0">
                <a:solidFill>
                  <a:srgbClr val="00F3B5"/>
                </a:solidFill>
                <a:latin typeface="Prompt" panose="00000800000000000000" pitchFamily="2" charset="-34"/>
                <a:cs typeface="Prompt" panose="00000800000000000000" pitchFamily="2" charset="-34"/>
              </a:rPr>
              <a:t>Estudio de mercado.</a:t>
            </a:r>
          </a:p>
        </p:txBody>
      </p:sp>
    </p:spTree>
    <p:extLst>
      <p:ext uri="{BB962C8B-B14F-4D97-AF65-F5344CB8AC3E}">
        <p14:creationId xmlns:p14="http://schemas.microsoft.com/office/powerpoint/2010/main" val="37812684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CAF3272-4A46-1452-21BB-A74402C84541}"/>
              </a:ext>
            </a:extLst>
          </p:cNvPr>
          <p:cNvSpPr>
            <a:spLocks noGrp="1"/>
          </p:cNvSpPr>
          <p:nvPr>
            <p:ph type="title"/>
          </p:nvPr>
        </p:nvSpPr>
        <p:spPr>
          <a:xfrm>
            <a:off x="839788" y="365125"/>
            <a:ext cx="8585566" cy="1393337"/>
          </a:xfrm>
        </p:spPr>
        <p:txBody>
          <a:bodyPr/>
          <a:lstStyle/>
          <a:p>
            <a:r>
              <a:rPr lang="es-ES">
                <a:solidFill>
                  <a:srgbClr val="00F3B5"/>
                </a:solidFill>
                <a:latin typeface="Prompt" panose="00000800000000000000" pitchFamily="2" charset="-34"/>
                <a:cs typeface="Prompt" panose="00000800000000000000" pitchFamily="2" charset="-34"/>
              </a:rPr>
              <a:t>Estudio de mercado.</a:t>
            </a:r>
            <a:endParaRPr lang="es-PE" dirty="0"/>
          </a:p>
        </p:txBody>
      </p:sp>
      <p:pic>
        <p:nvPicPr>
          <p:cNvPr id="5" name="Imagen 4">
            <a:extLst>
              <a:ext uri="{FF2B5EF4-FFF2-40B4-BE49-F238E27FC236}">
                <a16:creationId xmlns:a16="http://schemas.microsoft.com/office/drawing/2014/main" id="{1D53270E-314C-E432-84F2-104FE59435A2}"/>
              </a:ext>
            </a:extLst>
          </p:cNvPr>
          <p:cNvPicPr>
            <a:picLocks noChangeAspect="1"/>
          </p:cNvPicPr>
          <p:nvPr/>
        </p:nvPicPr>
        <p:blipFill>
          <a:blip r:embed="rId3"/>
          <a:stretch>
            <a:fillRect/>
          </a:stretch>
        </p:blipFill>
        <p:spPr>
          <a:xfrm>
            <a:off x="2481943" y="1404257"/>
            <a:ext cx="7620000" cy="4572000"/>
          </a:xfrm>
          <a:prstGeom prst="rect">
            <a:avLst/>
          </a:prstGeom>
        </p:spPr>
      </p:pic>
    </p:spTree>
    <p:extLst>
      <p:ext uri="{BB962C8B-B14F-4D97-AF65-F5344CB8AC3E}">
        <p14:creationId xmlns:p14="http://schemas.microsoft.com/office/powerpoint/2010/main" val="30282212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CAF3272-4A46-1452-21BB-A74402C84541}"/>
              </a:ext>
            </a:extLst>
          </p:cNvPr>
          <p:cNvSpPr>
            <a:spLocks noGrp="1"/>
          </p:cNvSpPr>
          <p:nvPr>
            <p:ph type="title"/>
          </p:nvPr>
        </p:nvSpPr>
        <p:spPr>
          <a:xfrm>
            <a:off x="839788" y="365125"/>
            <a:ext cx="8585566" cy="1393337"/>
          </a:xfrm>
        </p:spPr>
        <p:txBody>
          <a:bodyPr/>
          <a:lstStyle/>
          <a:p>
            <a:r>
              <a:rPr lang="es-ES">
                <a:solidFill>
                  <a:srgbClr val="00F3B5"/>
                </a:solidFill>
                <a:latin typeface="Prompt" panose="00000800000000000000" pitchFamily="2" charset="-34"/>
                <a:cs typeface="Prompt" panose="00000800000000000000" pitchFamily="2" charset="-34"/>
              </a:rPr>
              <a:t>Estudio de mercado.</a:t>
            </a:r>
            <a:endParaRPr lang="es-PE" dirty="0"/>
          </a:p>
        </p:txBody>
      </p:sp>
      <p:sp>
        <p:nvSpPr>
          <p:cNvPr id="4" name="Marcador de contenido 3">
            <a:extLst>
              <a:ext uri="{FF2B5EF4-FFF2-40B4-BE49-F238E27FC236}">
                <a16:creationId xmlns:a16="http://schemas.microsoft.com/office/drawing/2014/main" id="{3794F765-A902-699F-422C-7392BAF83F41}"/>
              </a:ext>
            </a:extLst>
          </p:cNvPr>
          <p:cNvSpPr>
            <a:spLocks noGrp="1"/>
          </p:cNvSpPr>
          <p:nvPr>
            <p:ph sz="half" idx="2"/>
          </p:nvPr>
        </p:nvSpPr>
        <p:spPr>
          <a:xfrm>
            <a:off x="839788" y="2184567"/>
            <a:ext cx="5256212" cy="3840218"/>
          </a:xfrm>
        </p:spPr>
        <p:txBody>
          <a:bodyPr>
            <a:normAutofit fontScale="85000" lnSpcReduction="10000"/>
          </a:bodyPr>
          <a:lstStyle/>
          <a:p>
            <a:pPr marL="0" indent="0" algn="just">
              <a:buNone/>
            </a:pPr>
            <a:r>
              <a:rPr lang="es-MX" dirty="0"/>
              <a:t>El estudio de mercado inmobiliario es una herramienta esencial para entender las dinámicas y tendencias en el sector, proporcionando información crucial para la toma de decisiones estratégicas. </a:t>
            </a:r>
          </a:p>
          <a:p>
            <a:pPr marL="0" indent="0" algn="just">
              <a:buNone/>
            </a:pPr>
            <a:r>
              <a:rPr lang="es-MX" dirty="0"/>
              <a:t>El estudio de mercado es una investigación analítica en base a data, se examina el mercado inmobiliario con el objetivo de brindar una visión detallada que sirva como base para inversiones y desarrollos inmobiliarios.</a:t>
            </a:r>
            <a:endParaRPr lang="es-PE" dirty="0"/>
          </a:p>
        </p:txBody>
      </p:sp>
      <p:pic>
        <p:nvPicPr>
          <p:cNvPr id="3" name="Imagen 2">
            <a:extLst>
              <a:ext uri="{FF2B5EF4-FFF2-40B4-BE49-F238E27FC236}">
                <a16:creationId xmlns:a16="http://schemas.microsoft.com/office/drawing/2014/main" id="{CD582A51-0BC8-FDB2-33D4-B9F9594F6EB2}"/>
              </a:ext>
            </a:extLst>
          </p:cNvPr>
          <p:cNvPicPr>
            <a:picLocks noChangeAspect="1"/>
          </p:cNvPicPr>
          <p:nvPr/>
        </p:nvPicPr>
        <p:blipFill>
          <a:blip r:embed="rId3"/>
          <a:stretch>
            <a:fillRect/>
          </a:stretch>
        </p:blipFill>
        <p:spPr>
          <a:xfrm>
            <a:off x="6718040" y="2252413"/>
            <a:ext cx="4973216" cy="3289816"/>
          </a:xfrm>
          <a:prstGeom prst="rect">
            <a:avLst/>
          </a:prstGeom>
        </p:spPr>
      </p:pic>
    </p:spTree>
    <p:extLst>
      <p:ext uri="{BB962C8B-B14F-4D97-AF65-F5344CB8AC3E}">
        <p14:creationId xmlns:p14="http://schemas.microsoft.com/office/powerpoint/2010/main" val="20454663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agen 12">
            <a:extLst>
              <a:ext uri="{FF2B5EF4-FFF2-40B4-BE49-F238E27FC236}">
                <a16:creationId xmlns:a16="http://schemas.microsoft.com/office/drawing/2014/main" id="{249B8CF7-FDB3-278C-4C67-54D3544967B8}"/>
              </a:ext>
            </a:extLst>
          </p:cNvPr>
          <p:cNvPicPr>
            <a:picLocks noChangeAspect="1"/>
          </p:cNvPicPr>
          <p:nvPr/>
        </p:nvPicPr>
        <p:blipFill>
          <a:blip r:embed="rId3"/>
          <a:stretch>
            <a:fillRect/>
          </a:stretch>
        </p:blipFill>
        <p:spPr>
          <a:xfrm>
            <a:off x="8813944" y="1923130"/>
            <a:ext cx="3378056" cy="2384510"/>
          </a:xfrm>
          <a:prstGeom prst="rect">
            <a:avLst/>
          </a:prstGeom>
        </p:spPr>
      </p:pic>
      <p:pic>
        <p:nvPicPr>
          <p:cNvPr id="12" name="Imagen 11">
            <a:extLst>
              <a:ext uri="{FF2B5EF4-FFF2-40B4-BE49-F238E27FC236}">
                <a16:creationId xmlns:a16="http://schemas.microsoft.com/office/drawing/2014/main" id="{531E85C3-0EE4-8570-32F3-AA5182FD24EB}"/>
              </a:ext>
            </a:extLst>
          </p:cNvPr>
          <p:cNvPicPr>
            <a:picLocks noChangeAspect="1"/>
          </p:cNvPicPr>
          <p:nvPr/>
        </p:nvPicPr>
        <p:blipFill>
          <a:blip r:embed="rId4"/>
          <a:stretch>
            <a:fillRect/>
          </a:stretch>
        </p:blipFill>
        <p:spPr>
          <a:xfrm>
            <a:off x="7008576" y="2869118"/>
            <a:ext cx="2667000" cy="2667000"/>
          </a:xfrm>
          <a:prstGeom prst="rect">
            <a:avLst/>
          </a:prstGeom>
        </p:spPr>
      </p:pic>
      <p:pic>
        <p:nvPicPr>
          <p:cNvPr id="9" name="Imagen 8">
            <a:extLst>
              <a:ext uri="{FF2B5EF4-FFF2-40B4-BE49-F238E27FC236}">
                <a16:creationId xmlns:a16="http://schemas.microsoft.com/office/drawing/2014/main" id="{6F9364E5-256F-FA34-E043-0DCCC165C18E}"/>
              </a:ext>
            </a:extLst>
          </p:cNvPr>
          <p:cNvPicPr>
            <a:picLocks noChangeAspect="1"/>
          </p:cNvPicPr>
          <p:nvPr/>
        </p:nvPicPr>
        <p:blipFill>
          <a:blip r:embed="rId5"/>
          <a:stretch>
            <a:fillRect/>
          </a:stretch>
        </p:blipFill>
        <p:spPr>
          <a:xfrm>
            <a:off x="2651582" y="5099539"/>
            <a:ext cx="2981325" cy="1533525"/>
          </a:xfrm>
          <a:prstGeom prst="rect">
            <a:avLst/>
          </a:prstGeom>
        </p:spPr>
      </p:pic>
      <p:sp>
        <p:nvSpPr>
          <p:cNvPr id="2" name="Título 1">
            <a:extLst>
              <a:ext uri="{FF2B5EF4-FFF2-40B4-BE49-F238E27FC236}">
                <a16:creationId xmlns:a16="http://schemas.microsoft.com/office/drawing/2014/main" id="{1CAF3272-4A46-1452-21BB-A74402C84541}"/>
              </a:ext>
            </a:extLst>
          </p:cNvPr>
          <p:cNvSpPr>
            <a:spLocks noGrp="1"/>
          </p:cNvSpPr>
          <p:nvPr>
            <p:ph type="title"/>
          </p:nvPr>
        </p:nvSpPr>
        <p:spPr>
          <a:xfrm>
            <a:off x="839788" y="365125"/>
            <a:ext cx="8585566" cy="1393337"/>
          </a:xfrm>
        </p:spPr>
        <p:txBody>
          <a:bodyPr/>
          <a:lstStyle/>
          <a:p>
            <a:r>
              <a:rPr lang="es-ES">
                <a:solidFill>
                  <a:srgbClr val="00F3B5"/>
                </a:solidFill>
                <a:latin typeface="Prompt" panose="00000800000000000000" pitchFamily="2" charset="-34"/>
                <a:cs typeface="Prompt" panose="00000800000000000000" pitchFamily="2" charset="-34"/>
              </a:rPr>
              <a:t>Estudio de mercado.</a:t>
            </a:r>
            <a:endParaRPr lang="es-PE" dirty="0"/>
          </a:p>
        </p:txBody>
      </p:sp>
      <p:pic>
        <p:nvPicPr>
          <p:cNvPr id="7" name="Imagen 6">
            <a:extLst>
              <a:ext uri="{FF2B5EF4-FFF2-40B4-BE49-F238E27FC236}">
                <a16:creationId xmlns:a16="http://schemas.microsoft.com/office/drawing/2014/main" id="{0A7B5C38-8C26-E1DA-5250-AED4A4B589E5}"/>
              </a:ext>
            </a:extLst>
          </p:cNvPr>
          <p:cNvPicPr>
            <a:picLocks noChangeAspect="1"/>
          </p:cNvPicPr>
          <p:nvPr/>
        </p:nvPicPr>
        <p:blipFill>
          <a:blip r:embed="rId6"/>
          <a:stretch>
            <a:fillRect/>
          </a:stretch>
        </p:blipFill>
        <p:spPr>
          <a:xfrm>
            <a:off x="2765883" y="3566013"/>
            <a:ext cx="3060309" cy="1710173"/>
          </a:xfrm>
          <a:prstGeom prst="rect">
            <a:avLst/>
          </a:prstGeom>
        </p:spPr>
      </p:pic>
      <p:pic>
        <p:nvPicPr>
          <p:cNvPr id="8" name="Imagen 7">
            <a:extLst>
              <a:ext uri="{FF2B5EF4-FFF2-40B4-BE49-F238E27FC236}">
                <a16:creationId xmlns:a16="http://schemas.microsoft.com/office/drawing/2014/main" id="{E28EA1C2-4A37-19C9-B6A9-814A68C2FF05}"/>
              </a:ext>
            </a:extLst>
          </p:cNvPr>
          <p:cNvPicPr>
            <a:picLocks noChangeAspect="1"/>
          </p:cNvPicPr>
          <p:nvPr/>
        </p:nvPicPr>
        <p:blipFill>
          <a:blip r:embed="rId7"/>
          <a:stretch>
            <a:fillRect/>
          </a:stretch>
        </p:blipFill>
        <p:spPr>
          <a:xfrm>
            <a:off x="839788" y="4402870"/>
            <a:ext cx="2786674" cy="1393337"/>
          </a:xfrm>
          <a:prstGeom prst="rect">
            <a:avLst/>
          </a:prstGeom>
        </p:spPr>
      </p:pic>
      <p:pic>
        <p:nvPicPr>
          <p:cNvPr id="10" name="Imagen 9">
            <a:extLst>
              <a:ext uri="{FF2B5EF4-FFF2-40B4-BE49-F238E27FC236}">
                <a16:creationId xmlns:a16="http://schemas.microsoft.com/office/drawing/2014/main" id="{68ABE929-EACD-57C1-3586-E0895B9EBBB1}"/>
              </a:ext>
            </a:extLst>
          </p:cNvPr>
          <p:cNvPicPr>
            <a:picLocks noChangeAspect="1"/>
          </p:cNvPicPr>
          <p:nvPr/>
        </p:nvPicPr>
        <p:blipFill>
          <a:blip r:embed="rId8"/>
          <a:stretch>
            <a:fillRect/>
          </a:stretch>
        </p:blipFill>
        <p:spPr>
          <a:xfrm>
            <a:off x="1433436" y="2405612"/>
            <a:ext cx="2664894" cy="1996098"/>
          </a:xfrm>
          <a:prstGeom prst="rect">
            <a:avLst/>
          </a:prstGeom>
        </p:spPr>
      </p:pic>
      <p:pic>
        <p:nvPicPr>
          <p:cNvPr id="11" name="Imagen 10">
            <a:extLst>
              <a:ext uri="{FF2B5EF4-FFF2-40B4-BE49-F238E27FC236}">
                <a16:creationId xmlns:a16="http://schemas.microsoft.com/office/drawing/2014/main" id="{413532CF-7D82-72EC-AF9B-D240B2C94DCC}"/>
              </a:ext>
            </a:extLst>
          </p:cNvPr>
          <p:cNvPicPr>
            <a:picLocks noChangeAspect="1"/>
          </p:cNvPicPr>
          <p:nvPr/>
        </p:nvPicPr>
        <p:blipFill>
          <a:blip r:embed="rId9"/>
          <a:stretch>
            <a:fillRect/>
          </a:stretch>
        </p:blipFill>
        <p:spPr>
          <a:xfrm>
            <a:off x="7973027" y="4542975"/>
            <a:ext cx="3804636" cy="1991664"/>
          </a:xfrm>
          <a:prstGeom prst="rect">
            <a:avLst/>
          </a:prstGeom>
        </p:spPr>
      </p:pic>
      <p:sp>
        <p:nvSpPr>
          <p:cNvPr id="15" name="CuadroTexto 14">
            <a:extLst>
              <a:ext uri="{FF2B5EF4-FFF2-40B4-BE49-F238E27FC236}">
                <a16:creationId xmlns:a16="http://schemas.microsoft.com/office/drawing/2014/main" id="{C5C6D6F6-B541-61E1-079D-59B1521BF986}"/>
              </a:ext>
            </a:extLst>
          </p:cNvPr>
          <p:cNvSpPr txBox="1"/>
          <p:nvPr/>
        </p:nvSpPr>
        <p:spPr>
          <a:xfrm>
            <a:off x="7591865" y="1523020"/>
            <a:ext cx="3760347" cy="400110"/>
          </a:xfrm>
          <a:prstGeom prst="rect">
            <a:avLst/>
          </a:prstGeom>
          <a:noFill/>
        </p:spPr>
        <p:txBody>
          <a:bodyPr wrap="square">
            <a:spAutoFit/>
          </a:bodyPr>
          <a:lstStyle/>
          <a:p>
            <a:r>
              <a:rPr lang="es-PE" sz="2000" b="1" dirty="0">
                <a:latin typeface="-apple-system"/>
              </a:rPr>
              <a:t>E</a:t>
            </a:r>
            <a:r>
              <a:rPr lang="es-PE" sz="2000" b="1" i="0" dirty="0">
                <a:effectLst/>
                <a:latin typeface="-apple-system"/>
              </a:rPr>
              <a:t>studios de mercado cualitativos</a:t>
            </a:r>
            <a:endParaRPr lang="es-PE" sz="2000" b="1" dirty="0"/>
          </a:p>
        </p:txBody>
      </p:sp>
      <p:sp>
        <p:nvSpPr>
          <p:cNvPr id="16" name="CuadroTexto 15">
            <a:extLst>
              <a:ext uri="{FF2B5EF4-FFF2-40B4-BE49-F238E27FC236}">
                <a16:creationId xmlns:a16="http://schemas.microsoft.com/office/drawing/2014/main" id="{71567309-90D5-F36A-1075-0CC2737203C4}"/>
              </a:ext>
            </a:extLst>
          </p:cNvPr>
          <p:cNvSpPr txBox="1"/>
          <p:nvPr/>
        </p:nvSpPr>
        <p:spPr>
          <a:xfrm>
            <a:off x="1746288" y="1496927"/>
            <a:ext cx="3886619" cy="400110"/>
          </a:xfrm>
          <a:prstGeom prst="rect">
            <a:avLst/>
          </a:prstGeom>
          <a:noFill/>
        </p:spPr>
        <p:txBody>
          <a:bodyPr wrap="square">
            <a:spAutoFit/>
          </a:bodyPr>
          <a:lstStyle/>
          <a:p>
            <a:r>
              <a:rPr lang="es-PE" sz="2000" b="1" dirty="0">
                <a:latin typeface="-apple-system"/>
              </a:rPr>
              <a:t>E</a:t>
            </a:r>
            <a:r>
              <a:rPr lang="es-PE" sz="2000" b="1" i="0" dirty="0">
                <a:effectLst/>
                <a:latin typeface="-apple-system"/>
              </a:rPr>
              <a:t>studios de mercado cuantitativos</a:t>
            </a:r>
            <a:endParaRPr lang="es-PE" sz="2000" b="1" dirty="0"/>
          </a:p>
        </p:txBody>
      </p:sp>
    </p:spTree>
    <p:extLst>
      <p:ext uri="{BB962C8B-B14F-4D97-AF65-F5344CB8AC3E}">
        <p14:creationId xmlns:p14="http://schemas.microsoft.com/office/powerpoint/2010/main" val="22749833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CAF3272-4A46-1452-21BB-A74402C84541}"/>
              </a:ext>
            </a:extLst>
          </p:cNvPr>
          <p:cNvSpPr>
            <a:spLocks noGrp="1"/>
          </p:cNvSpPr>
          <p:nvPr>
            <p:ph type="title"/>
          </p:nvPr>
        </p:nvSpPr>
        <p:spPr>
          <a:xfrm>
            <a:off x="839788" y="365125"/>
            <a:ext cx="8585566" cy="1393337"/>
          </a:xfrm>
        </p:spPr>
        <p:txBody>
          <a:bodyPr/>
          <a:lstStyle/>
          <a:p>
            <a:r>
              <a:rPr lang="es-ES">
                <a:solidFill>
                  <a:srgbClr val="00F3B5"/>
                </a:solidFill>
                <a:latin typeface="Prompt" panose="00000800000000000000" pitchFamily="2" charset="-34"/>
                <a:cs typeface="Prompt" panose="00000800000000000000" pitchFamily="2" charset="-34"/>
              </a:rPr>
              <a:t>Estudio de mercado.</a:t>
            </a:r>
            <a:endParaRPr lang="es-PE" dirty="0"/>
          </a:p>
        </p:txBody>
      </p:sp>
      <p:sp>
        <p:nvSpPr>
          <p:cNvPr id="6" name="Marcador de contenido 5">
            <a:extLst>
              <a:ext uri="{FF2B5EF4-FFF2-40B4-BE49-F238E27FC236}">
                <a16:creationId xmlns:a16="http://schemas.microsoft.com/office/drawing/2014/main" id="{729175F5-0AE5-C003-7BED-C564981BAED9}"/>
              </a:ext>
            </a:extLst>
          </p:cNvPr>
          <p:cNvSpPr>
            <a:spLocks noGrp="1"/>
          </p:cNvSpPr>
          <p:nvPr>
            <p:ph sz="half" idx="2"/>
          </p:nvPr>
        </p:nvSpPr>
        <p:spPr>
          <a:xfrm>
            <a:off x="655893" y="2230743"/>
            <a:ext cx="5157787" cy="3684588"/>
          </a:xfrm>
        </p:spPr>
        <p:txBody>
          <a:bodyPr/>
          <a:lstStyle/>
          <a:p>
            <a:pPr marL="0" indent="0">
              <a:buNone/>
            </a:pPr>
            <a:r>
              <a:rPr lang="es-MX" dirty="0">
                <a:latin typeface="-apple-system"/>
              </a:rPr>
              <a:t>U</a:t>
            </a:r>
            <a:r>
              <a:rPr lang="es-MX" b="0" i="0" dirty="0">
                <a:effectLst/>
                <a:latin typeface="-apple-system"/>
              </a:rPr>
              <a:t>n buen estudio de mercado nos permite identificar las oportunidades (o amenazas) del mercado donde se quiere desarrollar el proyecto y reconocer nuestras fortalezas (y debilidades) para enfrentar esas condiciones.</a:t>
            </a:r>
            <a:endParaRPr lang="es-PE" dirty="0"/>
          </a:p>
        </p:txBody>
      </p:sp>
      <p:pic>
        <p:nvPicPr>
          <p:cNvPr id="7" name="Imagen 6">
            <a:extLst>
              <a:ext uri="{FF2B5EF4-FFF2-40B4-BE49-F238E27FC236}">
                <a16:creationId xmlns:a16="http://schemas.microsoft.com/office/drawing/2014/main" id="{6EF8A1E7-F2E8-32B9-0C60-82CCF8400E14}"/>
              </a:ext>
            </a:extLst>
          </p:cNvPr>
          <p:cNvPicPr>
            <a:picLocks noChangeAspect="1"/>
          </p:cNvPicPr>
          <p:nvPr/>
        </p:nvPicPr>
        <p:blipFill rotWithShape="1">
          <a:blip r:embed="rId3"/>
          <a:srcRect b="10202"/>
          <a:stretch/>
        </p:blipFill>
        <p:spPr>
          <a:xfrm>
            <a:off x="6378321" y="1758462"/>
            <a:ext cx="4629150" cy="4156869"/>
          </a:xfrm>
          <a:prstGeom prst="rect">
            <a:avLst/>
          </a:prstGeom>
        </p:spPr>
      </p:pic>
      <p:pic>
        <p:nvPicPr>
          <p:cNvPr id="3" name="Imagen 2">
            <a:extLst>
              <a:ext uri="{FF2B5EF4-FFF2-40B4-BE49-F238E27FC236}">
                <a16:creationId xmlns:a16="http://schemas.microsoft.com/office/drawing/2014/main" id="{C5CAE537-185D-2B74-7F7A-81E217782FDD}"/>
              </a:ext>
            </a:extLst>
          </p:cNvPr>
          <p:cNvPicPr>
            <a:picLocks noChangeAspect="1"/>
          </p:cNvPicPr>
          <p:nvPr/>
        </p:nvPicPr>
        <p:blipFill rotWithShape="1">
          <a:blip r:embed="rId3"/>
          <a:srcRect t="90165" r="34987" b="617"/>
          <a:stretch/>
        </p:blipFill>
        <p:spPr>
          <a:xfrm>
            <a:off x="7188136" y="5871981"/>
            <a:ext cx="3009519" cy="426721"/>
          </a:xfrm>
          <a:prstGeom prst="rect">
            <a:avLst/>
          </a:prstGeom>
        </p:spPr>
      </p:pic>
    </p:spTree>
    <p:extLst>
      <p:ext uri="{BB962C8B-B14F-4D97-AF65-F5344CB8AC3E}">
        <p14:creationId xmlns:p14="http://schemas.microsoft.com/office/powerpoint/2010/main" val="4040527917"/>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4409</TotalTime>
  <Words>2560</Words>
  <Application>Microsoft Office PowerPoint</Application>
  <PresentationFormat>Panorámica</PresentationFormat>
  <Paragraphs>154</Paragraphs>
  <Slides>32</Slides>
  <Notes>15</Notes>
  <HiddenSlides>0</HiddenSlides>
  <MMClips>0</MMClips>
  <ScaleCrop>false</ScaleCrop>
  <HeadingPairs>
    <vt:vector size="6" baseType="variant">
      <vt:variant>
        <vt:lpstr>Fuentes usadas</vt:lpstr>
      </vt:variant>
      <vt:variant>
        <vt:i4>11</vt:i4>
      </vt:variant>
      <vt:variant>
        <vt:lpstr>Tema</vt:lpstr>
      </vt:variant>
      <vt:variant>
        <vt:i4>1</vt:i4>
      </vt:variant>
      <vt:variant>
        <vt:lpstr>Títulos de diapositiva</vt:lpstr>
      </vt:variant>
      <vt:variant>
        <vt:i4>32</vt:i4>
      </vt:variant>
    </vt:vector>
  </HeadingPairs>
  <TitlesOfParts>
    <vt:vector size="44" baseType="lpstr">
      <vt:lpstr>-apple-system</vt:lpstr>
      <vt:lpstr>Arial</vt:lpstr>
      <vt:lpstr>Calibri</vt:lpstr>
      <vt:lpstr>Calibri Light</vt:lpstr>
      <vt:lpstr>Lexend Deca</vt:lpstr>
      <vt:lpstr>Open Sans</vt:lpstr>
      <vt:lpstr>Prompt</vt:lpstr>
      <vt:lpstr>Segoe UI</vt:lpstr>
      <vt:lpstr>Söhne</vt:lpstr>
      <vt:lpstr>Symbol</vt:lpstr>
      <vt:lpstr>Wingdings</vt:lpstr>
      <vt:lpstr>Tema de Office</vt:lpstr>
      <vt:lpstr>Presentación de PowerPoint</vt:lpstr>
      <vt:lpstr>Presentación de PowerPoint</vt:lpstr>
      <vt:lpstr>Marketing Inmobiliario</vt:lpstr>
      <vt:lpstr>Temario</vt:lpstr>
      <vt:lpstr>Estudio de mercado.</vt:lpstr>
      <vt:lpstr>Estudio de mercado.</vt:lpstr>
      <vt:lpstr>Estudio de mercado.</vt:lpstr>
      <vt:lpstr>Estudio de mercado.</vt:lpstr>
      <vt:lpstr>Estudio de mercado.</vt:lpstr>
      <vt:lpstr>Estudio de mercado.</vt:lpstr>
      <vt:lpstr>Estudio de mercado.</vt:lpstr>
      <vt:lpstr>Estudio de mercado.</vt:lpstr>
      <vt:lpstr>Estudio de mercado.</vt:lpstr>
      <vt:lpstr>Oferta y demanda.</vt:lpstr>
      <vt:lpstr>Oferta y demanda</vt:lpstr>
      <vt:lpstr>Oferta y demanda</vt:lpstr>
      <vt:lpstr>Oferta y demanda</vt:lpstr>
      <vt:lpstr>Oferta y demanda</vt:lpstr>
      <vt:lpstr>Oferta y demanda</vt:lpstr>
      <vt:lpstr>Oferta y demanda</vt:lpstr>
      <vt:lpstr>Comunicación y comercialización.</vt:lpstr>
      <vt:lpstr>Comunicación y comercialización.</vt:lpstr>
      <vt:lpstr>Comunicación y comercialización.</vt:lpstr>
      <vt:lpstr>Desarrollo de marca personal.</vt:lpstr>
      <vt:lpstr>Desarrollo de marca personal.</vt:lpstr>
      <vt:lpstr>Desarrollo de marca personal.</vt:lpstr>
      <vt:lpstr>Posicionamiento, herramientas y plataformas digitales.</vt:lpstr>
      <vt:lpstr>Posicionamiento, herramientas y plataformas digitales.</vt:lpstr>
      <vt:lpstr>Posicionamiento, herramientas y plataformas digitales.</vt:lpstr>
      <vt:lpstr>Posicionamiento, herramientas y plataformas digitales.</vt:lpstr>
      <vt:lpstr>Posicionamiento, herramientas y plataformas digitales.</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Ci5D2</dc:creator>
  <cp:lastModifiedBy>MAGNA - IEP</cp:lastModifiedBy>
  <cp:revision>10</cp:revision>
  <dcterms:created xsi:type="dcterms:W3CDTF">2022-04-19T18:02:09Z</dcterms:created>
  <dcterms:modified xsi:type="dcterms:W3CDTF">2023-11-20T18:46:52Z</dcterms:modified>
</cp:coreProperties>
</file>